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Lst>
  <p:notesMasterIdLst>
    <p:notesMasterId r:id="rId31"/>
  </p:notesMasterIdLst>
  <p:handoutMasterIdLst>
    <p:handoutMasterId r:id="rId32"/>
  </p:handoutMasterIdLst>
  <p:sldIdLst>
    <p:sldId id="373" r:id="rId5"/>
    <p:sldId id="539" r:id="rId6"/>
    <p:sldId id="583" r:id="rId7"/>
    <p:sldId id="910" r:id="rId8"/>
    <p:sldId id="608" r:id="rId9"/>
    <p:sldId id="615" r:id="rId10"/>
    <p:sldId id="905" r:id="rId11"/>
    <p:sldId id="616" r:id="rId12"/>
    <p:sldId id="584" r:id="rId13"/>
    <p:sldId id="904" r:id="rId14"/>
    <p:sldId id="385" r:id="rId15"/>
    <p:sldId id="536" r:id="rId16"/>
    <p:sldId id="535" r:id="rId17"/>
    <p:sldId id="447" r:id="rId18"/>
    <p:sldId id="566" r:id="rId19"/>
    <p:sldId id="542" r:id="rId20"/>
    <p:sldId id="558" r:id="rId21"/>
    <p:sldId id="895" r:id="rId22"/>
    <p:sldId id="897" r:id="rId23"/>
    <p:sldId id="906" r:id="rId24"/>
    <p:sldId id="908" r:id="rId25"/>
    <p:sldId id="907" r:id="rId26"/>
    <p:sldId id="902" r:id="rId27"/>
    <p:sldId id="556" r:id="rId28"/>
    <p:sldId id="909" r:id="rId29"/>
    <p:sldId id="547" r:id="rId30"/>
  </p:sldIdLst>
  <p:sldSz cx="12192000" cy="6858000"/>
  <p:notesSz cx="6811963" cy="9942513"/>
  <p:defaultTextStyle>
    <a:defPPr>
      <a:defRPr lang="en-US"/>
    </a:defPPr>
    <a:lvl1pPr marL="0" algn="l" defTabSz="914330" rtl="0" eaLnBrk="1" latinLnBrk="0" hangingPunct="1">
      <a:defRPr sz="1800" kern="1200">
        <a:solidFill>
          <a:schemeClr val="tx1"/>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C5D090E-F9E0-4624-A3A1-D64855D33F4A}">
          <p14:sldIdLst>
            <p14:sldId id="373"/>
            <p14:sldId id="539"/>
            <p14:sldId id="583"/>
            <p14:sldId id="910"/>
            <p14:sldId id="608"/>
            <p14:sldId id="615"/>
            <p14:sldId id="905"/>
            <p14:sldId id="616"/>
            <p14:sldId id="584"/>
            <p14:sldId id="904"/>
          </p14:sldIdLst>
        </p14:section>
        <p14:section name="Application in UniSAFE" id="{8B647849-215F-43BA-B803-0DB80D5DD556}">
          <p14:sldIdLst>
            <p14:sldId id="385"/>
            <p14:sldId id="536"/>
            <p14:sldId id="535"/>
            <p14:sldId id="447"/>
            <p14:sldId id="566"/>
            <p14:sldId id="542"/>
            <p14:sldId id="558"/>
            <p14:sldId id="895"/>
            <p14:sldId id="897"/>
            <p14:sldId id="906"/>
            <p14:sldId id="908"/>
            <p14:sldId id="907"/>
            <p14:sldId id="902"/>
            <p14:sldId id="556"/>
            <p14:sldId id="909"/>
          </p14:sldIdLst>
        </p14:section>
        <p14:section name="Final section" id="{75E3A21D-E18E-435D-B37C-7CFB35A88255}">
          <p14:sldIdLst>
            <p14:sldId id="547"/>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31BC14-4A3A-7A59-8ABD-5DAC982A981E}" name="Ines AZAIEZ" initials="" userId="S::iazaiez@esf.org::ba7a311f-973f-4620-aff5-1397d7e264e8" providerId="AD"/>
  <p188:author id="{9F5DF88B-711E-2408-D6F8-5306E135DEF7}" name="Colette SCHRODI" initials="CS" userId="S::cschrodi@esf.org::5a68a768-91db-48d5-bd20-089a2b6a7fa1" providerId="AD"/>
  <p188:author id="{FD5FDE93-D8BA-EFE1-A448-41D42D12DD56}" name="marcela.linkova.casper@outlook.com" initials="ma" userId="S::marcela.linkova.casper_outlook.com#ext#@europeansf.onmicrosoft.com::7fbea9fb-7de0-40f2-9672-eaa030bc06e1" providerId="AD"/>
  <p188:author id="{AA8BF5B5-6A9E-011C-F189-AF640B3B9B3A}" name="Zuzana Andreska" initials="ZA" userId="S::zuzana.andreska_soc.cas.cz#ext#@europeansf.onmicrosoft.com::1b95122b-edc3-413d-8e78-fec7a71066d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CF5"/>
    <a:srgbClr val="E2ECF6"/>
    <a:srgbClr val="80ADDA"/>
    <a:srgbClr val="0F2235"/>
    <a:srgbClr val="5792CE"/>
    <a:srgbClr val="AED7BD"/>
    <a:srgbClr val="FFFFFF"/>
    <a:srgbClr val="000000"/>
    <a:srgbClr val="87C39C"/>
    <a:srgbClr val="9640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C62387-C9FD-C648-ADCB-A21EEADDB612}" v="207" dt="2025-06-06T05:55:29.84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62246"/>
  </p:normalViewPr>
  <p:slideViewPr>
    <p:cSldViewPr snapToGrid="0">
      <p:cViewPr varScale="1">
        <p:scale>
          <a:sx n="67" d="100"/>
          <a:sy n="67" d="100"/>
        </p:scale>
        <p:origin x="2424" y="176"/>
      </p:cViewPr>
      <p:guideLst/>
    </p:cSldViewPr>
  </p:slideViewPr>
  <p:notesTextViewPr>
    <p:cViewPr>
      <p:scale>
        <a:sx n="3" d="2"/>
        <a:sy n="3" d="2"/>
      </p:scale>
      <p:origin x="0" y="0"/>
    </p:cViewPr>
  </p:notesTextViewPr>
  <p:notesViewPr>
    <p:cSldViewPr snapToGrid="0">
      <p:cViewPr varScale="1">
        <p:scale>
          <a:sx n="66" d="100"/>
          <a:sy n="66" d="100"/>
        </p:scale>
        <p:origin x="0" y="0"/>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r>
              <a:rPr lang="en-GB" b="1" dirty="0"/>
              <a:t>Gender identity</a:t>
            </a:r>
          </a:p>
        </c:rich>
      </c:tx>
      <c:layout>
        <c:manualLayout>
          <c:xMode val="edge"/>
          <c:yMode val="edge"/>
          <c:x val="0.32773641419023175"/>
          <c:y val="2.4357242108109713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endParaRPr lang="en-US"/>
        </a:p>
      </c:txPr>
    </c:title>
    <c:autoTitleDeleted val="0"/>
    <c:plotArea>
      <c:layout/>
      <c:pieChart>
        <c:varyColors val="1"/>
        <c:ser>
          <c:idx val="0"/>
          <c:order val="0"/>
          <c:tx>
            <c:strRef>
              <c:f>Tabelle1!$B$1</c:f>
              <c:strCache>
                <c:ptCount val="1"/>
                <c:pt idx="0">
                  <c:v>Gender identity</c:v>
                </c:pt>
              </c:strCache>
            </c:strRef>
          </c:tx>
          <c:spPr>
            <a:ln>
              <a:noFill/>
            </a:ln>
          </c:spPr>
          <c:dPt>
            <c:idx val="0"/>
            <c:bubble3D val="0"/>
            <c:spPr>
              <a:solidFill>
                <a:srgbClr val="0F2235"/>
              </a:solidFill>
              <a:ln w="19050">
                <a:noFill/>
              </a:ln>
              <a:effectLst/>
            </c:spPr>
            <c:extLst>
              <c:ext xmlns:c16="http://schemas.microsoft.com/office/drawing/2014/chart" uri="{C3380CC4-5D6E-409C-BE32-E72D297353CC}">
                <c16:uniqueId val="{00000002-4FEB-4135-8CA2-60C85546093F}"/>
              </c:ext>
            </c:extLst>
          </c:dPt>
          <c:dPt>
            <c:idx val="1"/>
            <c:bubble3D val="0"/>
            <c:spPr>
              <a:solidFill>
                <a:srgbClr val="387FC6"/>
              </a:solidFill>
              <a:ln w="19050">
                <a:noFill/>
              </a:ln>
              <a:effectLst/>
            </c:spPr>
            <c:extLst>
              <c:ext xmlns:c16="http://schemas.microsoft.com/office/drawing/2014/chart" uri="{C3380CC4-5D6E-409C-BE32-E72D297353CC}">
                <c16:uniqueId val="{00000003-4FEB-4135-8CA2-60C85546093F}"/>
              </c:ext>
            </c:extLst>
          </c:dPt>
          <c:dPt>
            <c:idx val="2"/>
            <c:bubble3D val="0"/>
            <c:spPr>
              <a:solidFill>
                <a:srgbClr val="B4CFEA"/>
              </a:solidFill>
              <a:ln w="19050">
                <a:noFill/>
              </a:ln>
              <a:effectLst/>
            </c:spPr>
            <c:extLst>
              <c:ext xmlns:c16="http://schemas.microsoft.com/office/drawing/2014/chart" uri="{C3380CC4-5D6E-409C-BE32-E72D297353CC}">
                <c16:uniqueId val="{00000004-4FEB-4135-8CA2-60C85546093F}"/>
              </c:ext>
            </c:extLst>
          </c:dPt>
          <c:dLbls>
            <c:dLbl>
              <c:idx val="0"/>
              <c:layout>
                <c:manualLayout>
                  <c:x val="-4.7599575936154624E-4"/>
                  <c:y val="-3.99433198665275E-2"/>
                </c:manualLayout>
              </c:layout>
              <c:tx>
                <c:rich>
                  <a:bodyPr/>
                  <a:lstStyle/>
                  <a:p>
                    <a:fld id="{B2CB9497-5F7B-487B-A1FD-4E6DD0677B19}" type="VALUE">
                      <a:rPr lang="en-US" b="1">
                        <a:solidFill>
                          <a:schemeClr val="tx1"/>
                        </a:solidFill>
                      </a:rPr>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FEB-4135-8CA2-60C85546093F}"/>
                </c:ext>
              </c:extLst>
            </c:dLbl>
            <c:dLbl>
              <c:idx val="1"/>
              <c:layout>
                <c:manualLayout>
                  <c:x val="1.5777842883850986E-2"/>
                  <c:y val="-2.0663687126258982E-2"/>
                </c:manualLayout>
              </c:layout>
              <c:tx>
                <c:rich>
                  <a:bodyPr/>
                  <a:lstStyle/>
                  <a:p>
                    <a:fld id="{7596FFB1-AD03-47E2-BAC4-EE8B9CB7DAF2}" type="VALUE">
                      <a:rPr lang="en-US" b="1" i="0"/>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FEB-4135-8CA2-60C85546093F}"/>
                </c:ext>
              </c:extLst>
            </c:dLbl>
            <c:dLbl>
              <c:idx val="2"/>
              <c:tx>
                <c:rich>
                  <a:bodyPr/>
                  <a:lstStyle/>
                  <a:p>
                    <a:fld id="{C0317282-129C-487C-95C0-2A362D6F18C6}" type="VALUE">
                      <a:rPr lang="en-US" b="1"/>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4FEB-4135-8CA2-60C85546093F}"/>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DIN" panose="020B0504030202030204"/>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Tabelle1!$A$2:$A$4</c:f>
              <c:strCache>
                <c:ptCount val="3"/>
                <c:pt idx="0">
                  <c:v>Women</c:v>
                </c:pt>
                <c:pt idx="1">
                  <c:v>Men</c:v>
                </c:pt>
                <c:pt idx="2">
                  <c:v>Non-binary</c:v>
                </c:pt>
              </c:strCache>
            </c:strRef>
          </c:cat>
          <c:val>
            <c:numRef>
              <c:f>Tabelle1!$B$2:$B$4</c:f>
              <c:numCache>
                <c:formatCode>0%</c:formatCode>
                <c:ptCount val="3"/>
                <c:pt idx="0">
                  <c:v>0.67</c:v>
                </c:pt>
                <c:pt idx="1">
                  <c:v>0.3</c:v>
                </c:pt>
                <c:pt idx="2">
                  <c:v>0.03</c:v>
                </c:pt>
              </c:numCache>
            </c:numRef>
          </c:val>
          <c:extLst>
            <c:ext xmlns:c16="http://schemas.microsoft.com/office/drawing/2014/chart" uri="{C3380CC4-5D6E-409C-BE32-E72D297353CC}">
              <c16:uniqueId val="{00000000-4FEB-4135-8CA2-60C85546093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D-DIN" panose="020B050403020203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D-DIN" panose="020B0504030202030204"/>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r>
              <a:rPr lang="en-GB" b="1" dirty="0"/>
              <a:t>Ethnic minority group</a:t>
            </a:r>
          </a:p>
        </c:rich>
      </c:tx>
      <c:layout>
        <c:manualLayout>
          <c:xMode val="edge"/>
          <c:yMode val="edge"/>
          <c:x val="0.32773641419023175"/>
          <c:y val="2.4357242108109713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endParaRPr lang="en-US"/>
        </a:p>
      </c:txPr>
    </c:title>
    <c:autoTitleDeleted val="0"/>
    <c:plotArea>
      <c:layout/>
      <c:pieChart>
        <c:varyColors val="1"/>
        <c:ser>
          <c:idx val="0"/>
          <c:order val="0"/>
          <c:tx>
            <c:strRef>
              <c:f>Tabelle1!$B$1</c:f>
              <c:strCache>
                <c:ptCount val="1"/>
                <c:pt idx="0">
                  <c:v>Ethnic minority group</c:v>
                </c:pt>
              </c:strCache>
            </c:strRef>
          </c:tx>
          <c:spPr>
            <a:ln>
              <a:noFill/>
            </a:ln>
          </c:spPr>
          <c:dPt>
            <c:idx val="0"/>
            <c:bubble3D val="0"/>
            <c:spPr>
              <a:solidFill>
                <a:srgbClr val="0F2235"/>
              </a:solidFill>
              <a:ln w="19050">
                <a:noFill/>
              </a:ln>
              <a:effectLst/>
            </c:spPr>
            <c:extLst>
              <c:ext xmlns:c16="http://schemas.microsoft.com/office/drawing/2014/chart" uri="{C3380CC4-5D6E-409C-BE32-E72D297353CC}">
                <c16:uniqueId val="{00000001-3EE8-46F3-9037-F0BF34568E29}"/>
              </c:ext>
            </c:extLst>
          </c:dPt>
          <c:dPt>
            <c:idx val="1"/>
            <c:bubble3D val="0"/>
            <c:spPr>
              <a:solidFill>
                <a:srgbClr val="B4CFEA"/>
              </a:solidFill>
              <a:ln w="19050">
                <a:noFill/>
              </a:ln>
              <a:effectLst/>
            </c:spPr>
            <c:extLst>
              <c:ext xmlns:c16="http://schemas.microsoft.com/office/drawing/2014/chart" uri="{C3380CC4-5D6E-409C-BE32-E72D297353CC}">
                <c16:uniqueId val="{00000003-3EE8-46F3-9037-F0BF34568E29}"/>
              </c:ext>
            </c:extLst>
          </c:dPt>
          <c:dPt>
            <c:idx val="2"/>
            <c:bubble3D val="0"/>
            <c:spPr>
              <a:solidFill>
                <a:srgbClr val="B4CFEA"/>
              </a:solidFill>
              <a:ln w="19050">
                <a:noFill/>
              </a:ln>
              <a:effectLst/>
            </c:spPr>
            <c:extLst>
              <c:ext xmlns:c16="http://schemas.microsoft.com/office/drawing/2014/chart" uri="{C3380CC4-5D6E-409C-BE32-E72D297353CC}">
                <c16:uniqueId val="{00000005-3EE8-46F3-9037-F0BF34568E29}"/>
              </c:ext>
            </c:extLst>
          </c:dPt>
          <c:dLbls>
            <c:dLbl>
              <c:idx val="0"/>
              <c:layout>
                <c:manualLayout>
                  <c:x val="-4.7595975122288986E-4"/>
                  <c:y val="-2.6929521281471242E-3"/>
                </c:manualLayout>
              </c:layout>
              <c:tx>
                <c:rich>
                  <a:bodyPr/>
                  <a:lstStyle/>
                  <a:p>
                    <a:fld id="{B2CB9497-5F7B-487B-A1FD-4E6DD0677B19}" type="VALUE">
                      <a:rPr lang="en-US" b="1">
                        <a:solidFill>
                          <a:schemeClr val="tx1"/>
                        </a:solidFill>
                      </a:rPr>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EE8-46F3-9037-F0BF34568E29}"/>
                </c:ext>
              </c:extLst>
            </c:dLbl>
            <c:dLbl>
              <c:idx val="1"/>
              <c:layout>
                <c:manualLayout>
                  <c:x val="-1.703797205408035E-2"/>
                  <c:y val="-2.0663699686072904E-2"/>
                </c:manualLayout>
              </c:layout>
              <c:tx>
                <c:rich>
                  <a:bodyPr/>
                  <a:lstStyle/>
                  <a:p>
                    <a:fld id="{7596FFB1-AD03-47E2-BAC4-EE8B9CB7DAF2}" type="VALUE">
                      <a:rPr lang="en-US" b="1" i="0"/>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EE8-46F3-9037-F0BF34568E29}"/>
                </c:ext>
              </c:extLst>
            </c:dLbl>
            <c:dLbl>
              <c:idx val="2"/>
              <c:tx>
                <c:rich>
                  <a:bodyPr/>
                  <a:lstStyle/>
                  <a:p>
                    <a:fld id="{C0317282-129C-487C-95C0-2A362D6F18C6}" type="VALUE">
                      <a:rPr lang="en-US" b="1"/>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EE8-46F3-9037-F0BF34568E29}"/>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DIN" panose="020B0504030202030204"/>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Tabelle1!$A$2:$A$3</c:f>
              <c:strCache>
                <c:ptCount val="2"/>
                <c:pt idx="0">
                  <c:v>Yes </c:v>
                </c:pt>
                <c:pt idx="1">
                  <c:v>No</c:v>
                </c:pt>
              </c:strCache>
            </c:strRef>
          </c:cat>
          <c:val>
            <c:numRef>
              <c:f>Tabelle1!$B$2:$B$3</c:f>
              <c:numCache>
                <c:formatCode>0%</c:formatCode>
                <c:ptCount val="2"/>
                <c:pt idx="0">
                  <c:v>0.06</c:v>
                </c:pt>
                <c:pt idx="1">
                  <c:v>0.94</c:v>
                </c:pt>
              </c:numCache>
            </c:numRef>
          </c:val>
          <c:extLst>
            <c:ext xmlns:c16="http://schemas.microsoft.com/office/drawing/2014/chart" uri="{C3380CC4-5D6E-409C-BE32-E72D297353CC}">
              <c16:uniqueId val="{00000006-3EE8-46F3-9037-F0BF34568E2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D-DIN" panose="020B050403020203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D-DIN" panose="020B0504030202030204"/>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r>
              <a:rPr lang="en-GB" b="1" dirty="0"/>
              <a:t>Disability or chronic illness</a:t>
            </a:r>
          </a:p>
        </c:rich>
      </c:tx>
      <c:layout>
        <c:manualLayout>
          <c:xMode val="edge"/>
          <c:yMode val="edge"/>
          <c:x val="0.32773641419023175"/>
          <c:y val="2.4357242108109713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endParaRPr lang="en-US"/>
        </a:p>
      </c:txPr>
    </c:title>
    <c:autoTitleDeleted val="0"/>
    <c:plotArea>
      <c:layout/>
      <c:pieChart>
        <c:varyColors val="1"/>
        <c:ser>
          <c:idx val="0"/>
          <c:order val="0"/>
          <c:tx>
            <c:strRef>
              <c:f>Tabelle1!$B$1</c:f>
              <c:strCache>
                <c:ptCount val="1"/>
                <c:pt idx="0">
                  <c:v>Disability or chronic illness</c:v>
                </c:pt>
              </c:strCache>
            </c:strRef>
          </c:tx>
          <c:spPr>
            <a:ln>
              <a:noFill/>
            </a:ln>
          </c:spPr>
          <c:dPt>
            <c:idx val="0"/>
            <c:bubble3D val="0"/>
            <c:spPr>
              <a:solidFill>
                <a:srgbClr val="0F2235"/>
              </a:solidFill>
              <a:ln w="19050">
                <a:noFill/>
              </a:ln>
              <a:effectLst/>
            </c:spPr>
            <c:extLst>
              <c:ext xmlns:c16="http://schemas.microsoft.com/office/drawing/2014/chart" uri="{C3380CC4-5D6E-409C-BE32-E72D297353CC}">
                <c16:uniqueId val="{00000001-4F8F-4D6B-AF7E-BCE83E24EC27}"/>
              </c:ext>
            </c:extLst>
          </c:dPt>
          <c:dPt>
            <c:idx val="1"/>
            <c:bubble3D val="0"/>
            <c:spPr>
              <a:solidFill>
                <a:srgbClr val="B4CFEA"/>
              </a:solidFill>
              <a:ln w="19050">
                <a:noFill/>
              </a:ln>
              <a:effectLst/>
            </c:spPr>
            <c:extLst>
              <c:ext xmlns:c16="http://schemas.microsoft.com/office/drawing/2014/chart" uri="{C3380CC4-5D6E-409C-BE32-E72D297353CC}">
                <c16:uniqueId val="{00000003-4F8F-4D6B-AF7E-BCE83E24EC27}"/>
              </c:ext>
            </c:extLst>
          </c:dPt>
          <c:dPt>
            <c:idx val="2"/>
            <c:bubble3D val="0"/>
            <c:spPr>
              <a:solidFill>
                <a:srgbClr val="B4CFEA"/>
              </a:solidFill>
              <a:ln w="19050">
                <a:noFill/>
              </a:ln>
              <a:effectLst/>
            </c:spPr>
            <c:extLst>
              <c:ext xmlns:c16="http://schemas.microsoft.com/office/drawing/2014/chart" uri="{C3380CC4-5D6E-409C-BE32-E72D297353CC}">
                <c16:uniqueId val="{00000005-4F8F-4D6B-AF7E-BCE83E24EC27}"/>
              </c:ext>
            </c:extLst>
          </c:dPt>
          <c:dLbls>
            <c:dLbl>
              <c:idx val="0"/>
              <c:layout>
                <c:manualLayout>
                  <c:x val="-1.9042358120554291E-2"/>
                  <c:y val="-7.3492478432551755E-3"/>
                </c:manualLayout>
              </c:layout>
              <c:tx>
                <c:rich>
                  <a:bodyPr/>
                  <a:lstStyle/>
                  <a:p>
                    <a:fld id="{B2CB9497-5F7B-487B-A1FD-4E6DD0677B19}" type="VALUE">
                      <a:rPr lang="en-US" b="1">
                        <a:solidFill>
                          <a:schemeClr val="tx1"/>
                        </a:solidFill>
                      </a:rPr>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F8F-4D6B-AF7E-BCE83E24EC27}"/>
                </c:ext>
              </c:extLst>
            </c:dLbl>
            <c:dLbl>
              <c:idx val="1"/>
              <c:layout>
                <c:manualLayout>
                  <c:x val="-1.1240085042040675E-3"/>
                  <c:y val="-2.0663687126258941E-2"/>
                </c:manualLayout>
              </c:layout>
              <c:tx>
                <c:rich>
                  <a:bodyPr/>
                  <a:lstStyle/>
                  <a:p>
                    <a:r>
                      <a:rPr lang="en-US" b="1" i="0" dirty="0"/>
                      <a:t>89%</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4F8F-4D6B-AF7E-BCE83E24EC27}"/>
                </c:ext>
              </c:extLst>
            </c:dLbl>
            <c:dLbl>
              <c:idx val="2"/>
              <c:tx>
                <c:rich>
                  <a:bodyPr/>
                  <a:lstStyle/>
                  <a:p>
                    <a:fld id="{C0317282-129C-487C-95C0-2A362D6F18C6}" type="VALUE">
                      <a:rPr lang="en-US" b="1"/>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4F8F-4D6B-AF7E-BCE83E24EC27}"/>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DIN" panose="020B0504030202030204"/>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Tabelle1!$A$2:$A$3</c:f>
              <c:strCache>
                <c:ptCount val="2"/>
                <c:pt idx="0">
                  <c:v>Yes </c:v>
                </c:pt>
                <c:pt idx="1">
                  <c:v>No</c:v>
                </c:pt>
              </c:strCache>
            </c:strRef>
          </c:cat>
          <c:val>
            <c:numRef>
              <c:f>Tabelle1!$B$2:$B$3</c:f>
              <c:numCache>
                <c:formatCode>0%</c:formatCode>
                <c:ptCount val="2"/>
                <c:pt idx="0">
                  <c:v>0.11</c:v>
                </c:pt>
                <c:pt idx="1">
                  <c:v>0.94</c:v>
                </c:pt>
              </c:numCache>
            </c:numRef>
          </c:val>
          <c:extLst>
            <c:ext xmlns:c16="http://schemas.microsoft.com/office/drawing/2014/chart" uri="{C3380CC4-5D6E-409C-BE32-E72D297353CC}">
              <c16:uniqueId val="{00000006-4F8F-4D6B-AF7E-BCE83E24EC2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D-DIN" panose="020B050403020203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D-DIN" panose="020B0504030202030204"/>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r>
              <a:rPr lang="en-GB" b="1" dirty="0"/>
              <a:t>Sexual orientation</a:t>
            </a:r>
          </a:p>
        </c:rich>
      </c:tx>
      <c:layout>
        <c:manualLayout>
          <c:xMode val="edge"/>
          <c:yMode val="edge"/>
          <c:x val="0.32773641419023175"/>
          <c:y val="2.4357242108109713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D-DIN" panose="020B0504030202030204"/>
              <a:ea typeface="+mn-ea"/>
              <a:cs typeface="+mn-cs"/>
            </a:defRPr>
          </a:pPr>
          <a:endParaRPr lang="en-US"/>
        </a:p>
      </c:txPr>
    </c:title>
    <c:autoTitleDeleted val="0"/>
    <c:plotArea>
      <c:layout/>
      <c:pieChart>
        <c:varyColors val="1"/>
        <c:ser>
          <c:idx val="0"/>
          <c:order val="0"/>
          <c:tx>
            <c:strRef>
              <c:f>Tabelle1!$B$1</c:f>
              <c:strCache>
                <c:ptCount val="1"/>
                <c:pt idx="0">
                  <c:v>Sexual orientation</c:v>
                </c:pt>
              </c:strCache>
            </c:strRef>
          </c:tx>
          <c:spPr>
            <a:ln>
              <a:noFill/>
            </a:ln>
          </c:spPr>
          <c:dPt>
            <c:idx val="0"/>
            <c:bubble3D val="0"/>
            <c:spPr>
              <a:solidFill>
                <a:srgbClr val="0F2235"/>
              </a:solidFill>
              <a:ln w="19050">
                <a:noFill/>
              </a:ln>
              <a:effectLst/>
            </c:spPr>
            <c:extLst>
              <c:ext xmlns:c16="http://schemas.microsoft.com/office/drawing/2014/chart" uri="{C3380CC4-5D6E-409C-BE32-E72D297353CC}">
                <c16:uniqueId val="{00000001-6731-4190-AB1F-8CE69A5A7ED1}"/>
              </c:ext>
            </c:extLst>
          </c:dPt>
          <c:dPt>
            <c:idx val="1"/>
            <c:bubble3D val="0"/>
            <c:spPr>
              <a:solidFill>
                <a:srgbClr val="B4CFEA"/>
              </a:solidFill>
              <a:ln w="19050">
                <a:noFill/>
              </a:ln>
              <a:effectLst/>
            </c:spPr>
            <c:extLst>
              <c:ext xmlns:c16="http://schemas.microsoft.com/office/drawing/2014/chart" uri="{C3380CC4-5D6E-409C-BE32-E72D297353CC}">
                <c16:uniqueId val="{00000003-6731-4190-AB1F-8CE69A5A7ED1}"/>
              </c:ext>
            </c:extLst>
          </c:dPt>
          <c:dPt>
            <c:idx val="2"/>
            <c:bubble3D val="0"/>
            <c:spPr>
              <a:solidFill>
                <a:srgbClr val="B4CFEA"/>
              </a:solidFill>
              <a:ln w="19050">
                <a:noFill/>
              </a:ln>
              <a:effectLst/>
            </c:spPr>
            <c:extLst>
              <c:ext xmlns:c16="http://schemas.microsoft.com/office/drawing/2014/chart" uri="{C3380CC4-5D6E-409C-BE32-E72D297353CC}">
                <c16:uniqueId val="{00000005-6731-4190-AB1F-8CE69A5A7ED1}"/>
              </c:ext>
            </c:extLst>
          </c:dPt>
          <c:dLbls>
            <c:dLbl>
              <c:idx val="0"/>
              <c:layout>
                <c:manualLayout>
                  <c:x val="-4.7599575936154624E-4"/>
                  <c:y val="-3.99433198665275E-2"/>
                </c:manualLayout>
              </c:layout>
              <c:tx>
                <c:rich>
                  <a:bodyPr/>
                  <a:lstStyle/>
                  <a:p>
                    <a:fld id="{B2CB9497-5F7B-487B-A1FD-4E6DD0677B19}" type="VALUE">
                      <a:rPr lang="en-US" b="1">
                        <a:solidFill>
                          <a:schemeClr val="tx1"/>
                        </a:solidFill>
                      </a:rPr>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731-4190-AB1F-8CE69A5A7ED1}"/>
                </c:ext>
              </c:extLst>
            </c:dLbl>
            <c:dLbl>
              <c:idx val="1"/>
              <c:layout>
                <c:manualLayout>
                  <c:x val="4.1806767441762843E-3"/>
                  <c:y val="7.274087164389216E-3"/>
                </c:manualLayout>
              </c:layout>
              <c:tx>
                <c:rich>
                  <a:bodyPr/>
                  <a:lstStyle/>
                  <a:p>
                    <a:fld id="{7596FFB1-AD03-47E2-BAC4-EE8B9CB7DAF2}" type="VALUE">
                      <a:rPr lang="en-US" b="1" i="0"/>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731-4190-AB1F-8CE69A5A7ED1}"/>
                </c:ext>
              </c:extLst>
            </c:dLbl>
            <c:dLbl>
              <c:idx val="2"/>
              <c:tx>
                <c:rich>
                  <a:bodyPr/>
                  <a:lstStyle/>
                  <a:p>
                    <a:fld id="{C0317282-129C-487C-95C0-2A362D6F18C6}" type="VALUE">
                      <a:rPr lang="en-US" b="1"/>
                      <a:pPr/>
                      <a:t>[VALUE]</a:t>
                    </a:fld>
                    <a:endParaRPr lang="en-SE"/>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731-4190-AB1F-8CE69A5A7ED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DIN" panose="020B0504030202030204"/>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Tabelle1!$A$2:$A$3</c:f>
              <c:strCache>
                <c:ptCount val="2"/>
                <c:pt idx="0">
                  <c:v>Heterosexual</c:v>
                </c:pt>
                <c:pt idx="1">
                  <c:v>LGBQ+ (lesbian, gay, bisexual, queer, or asexual)  </c:v>
                </c:pt>
              </c:strCache>
            </c:strRef>
          </c:cat>
          <c:val>
            <c:numRef>
              <c:f>Tabelle1!$B$2:$B$3</c:f>
              <c:numCache>
                <c:formatCode>0%</c:formatCode>
                <c:ptCount val="2"/>
                <c:pt idx="0">
                  <c:v>0.81</c:v>
                </c:pt>
                <c:pt idx="1">
                  <c:v>0.19</c:v>
                </c:pt>
              </c:numCache>
            </c:numRef>
          </c:val>
          <c:extLst>
            <c:ext xmlns:c16="http://schemas.microsoft.com/office/drawing/2014/chart" uri="{C3380CC4-5D6E-409C-BE32-E72D297353CC}">
              <c16:uniqueId val="{00000006-6731-4190-AB1F-8CE69A5A7ED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7347657375809801E-2"/>
          <c:y val="0.83934129914316813"/>
          <c:w val="0.81247269340172346"/>
          <c:h val="0.123408335135967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D-DIN" panose="020B050403020203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D-DIN" panose="020B0504030202030204"/>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545DD6B-8B9E-6542-B9D8-9C1F4F618C33}"/>
              </a:ext>
            </a:extLst>
          </p:cNvPr>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CA3FEA30-BC4C-994F-B889-93D5D297B2D0}"/>
              </a:ext>
            </a:extLst>
          </p:cNvPr>
          <p:cNvSpPr>
            <a:spLocks noGrp="1"/>
          </p:cNvSpPr>
          <p:nvPr>
            <p:ph type="dt" sz="quarter" idx="1"/>
          </p:nvPr>
        </p:nvSpPr>
        <p:spPr>
          <a:xfrm>
            <a:off x="3858536" y="0"/>
            <a:ext cx="2951851" cy="498852"/>
          </a:xfrm>
          <a:prstGeom prst="rect">
            <a:avLst/>
          </a:prstGeom>
        </p:spPr>
        <p:txBody>
          <a:bodyPr vert="horz" lIns="91440" tIns="45720" rIns="91440" bIns="45720" rtlCol="0"/>
          <a:lstStyle>
            <a:lvl1pPr algn="r">
              <a:defRPr sz="1200"/>
            </a:lvl1pPr>
          </a:lstStyle>
          <a:p>
            <a:fld id="{0FE86BD2-5E6F-9C4A-99AC-16E36CEFF90D}" type="datetimeFigureOut">
              <a:rPr lang="fr-FR" smtClean="0"/>
              <a:t>05/06/2025</a:t>
            </a:fld>
            <a:endParaRPr lang="fr-FR"/>
          </a:p>
        </p:txBody>
      </p:sp>
      <p:sp>
        <p:nvSpPr>
          <p:cNvPr id="4" name="Espace réservé du pied de page 3">
            <a:extLst>
              <a:ext uri="{FF2B5EF4-FFF2-40B4-BE49-F238E27FC236}">
                <a16:creationId xmlns:a16="http://schemas.microsoft.com/office/drawing/2014/main" id="{30E81971-FA2E-5547-9042-F8E6C23D427E}"/>
              </a:ext>
            </a:extLst>
          </p:cNvPr>
          <p:cNvSpPr>
            <a:spLocks noGrp="1"/>
          </p:cNvSpPr>
          <p:nvPr>
            <p:ph type="ftr" sz="quarter" idx="2"/>
          </p:nvPr>
        </p:nvSpPr>
        <p:spPr>
          <a:xfrm>
            <a:off x="0" y="9443662"/>
            <a:ext cx="2951851" cy="49885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508A43C-14BB-3748-8C76-B0D47DF8CB2B}"/>
              </a:ext>
            </a:extLst>
          </p:cNvPr>
          <p:cNvSpPr>
            <a:spLocks noGrp="1"/>
          </p:cNvSpPr>
          <p:nvPr>
            <p:ph type="sldNum" sz="quarter" idx="3"/>
          </p:nvPr>
        </p:nvSpPr>
        <p:spPr>
          <a:xfrm>
            <a:off x="3858536" y="9443662"/>
            <a:ext cx="2951851" cy="498851"/>
          </a:xfrm>
          <a:prstGeom prst="rect">
            <a:avLst/>
          </a:prstGeom>
        </p:spPr>
        <p:txBody>
          <a:bodyPr vert="horz" lIns="91440" tIns="45720" rIns="91440" bIns="45720" rtlCol="0" anchor="b"/>
          <a:lstStyle>
            <a:lvl1pPr algn="r">
              <a:defRPr sz="1200"/>
            </a:lvl1pPr>
          </a:lstStyle>
          <a:p>
            <a:fld id="{4257744E-A28D-CC45-B59D-2AA8FD0E764C}" type="slidenum">
              <a:rPr lang="fr-FR" smtClean="0"/>
              <a:t>‹#›</a:t>
            </a:fld>
            <a:endParaRPr lang="fr-FR"/>
          </a:p>
        </p:txBody>
      </p:sp>
    </p:spTree>
    <p:extLst>
      <p:ext uri="{BB962C8B-B14F-4D97-AF65-F5344CB8AC3E}">
        <p14:creationId xmlns:p14="http://schemas.microsoft.com/office/powerpoint/2010/main" val="2549388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b="0" i="0">
                <a:latin typeface="D-DIN" panose="020B0504030202030204" pitchFamily="34" charset="77"/>
              </a:defRPr>
            </a:lvl1pPr>
          </a:lstStyle>
          <a:p>
            <a:endParaRPr lang="en-US"/>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b="0" i="0">
                <a:latin typeface="D-DIN" panose="020B0504030202030204" pitchFamily="34" charset="77"/>
              </a:defRPr>
            </a:lvl1pPr>
          </a:lstStyle>
          <a:p>
            <a:fld id="{108FFD40-13C9-7B48-A0BE-E251E1E33FE5}" type="datetimeFigureOut">
              <a:rPr lang="en-US" smtClean="0"/>
              <a:pPr/>
              <a:t>6/5/25</a:t>
            </a:fld>
            <a:endParaRPr lang="en-US"/>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b="0" i="0">
                <a:latin typeface="D-DIN" panose="020B0504030202030204" pitchFamily="34" charset="77"/>
              </a:defRPr>
            </a:lvl1pPr>
          </a:lstStyle>
          <a:p>
            <a:endParaRPr lang="en-US"/>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b="0" i="0">
                <a:latin typeface="D-DIN" panose="020B0504030202030204" pitchFamily="34" charset="77"/>
              </a:defRPr>
            </a:lvl1pPr>
          </a:lstStyle>
          <a:p>
            <a:fld id="{6F8E2375-F1B1-284C-A827-B0E603FDBDD8}" type="slidenum">
              <a:rPr lang="en-US" smtClean="0"/>
              <a:pPr/>
              <a:t>‹#›</a:t>
            </a:fld>
            <a:endParaRPr lang="en-US"/>
          </a:p>
        </p:txBody>
      </p:sp>
    </p:spTree>
    <p:extLst>
      <p:ext uri="{BB962C8B-B14F-4D97-AF65-F5344CB8AC3E}">
        <p14:creationId xmlns:p14="http://schemas.microsoft.com/office/powerpoint/2010/main" val="938444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D-DIN" panose="020B0504030202030204" pitchFamily="34" charset="77"/>
        <a:ea typeface="+mn-ea"/>
        <a:cs typeface="+mn-cs"/>
      </a:defRPr>
    </a:lvl1pPr>
    <a:lvl2pPr marL="457200" algn="l" defTabSz="914400" rtl="0" eaLnBrk="1" latinLnBrk="0" hangingPunct="1">
      <a:defRPr sz="1200" b="0" i="0" kern="1200">
        <a:solidFill>
          <a:schemeClr val="tx1"/>
        </a:solidFill>
        <a:latin typeface="D-DIN" panose="020B0504030202030204" pitchFamily="34" charset="77"/>
        <a:ea typeface="+mn-ea"/>
        <a:cs typeface="+mn-cs"/>
      </a:defRPr>
    </a:lvl2pPr>
    <a:lvl3pPr marL="914400" algn="l" defTabSz="914400" rtl="0" eaLnBrk="1" latinLnBrk="0" hangingPunct="1">
      <a:defRPr sz="1200" b="0" i="0" kern="1200">
        <a:solidFill>
          <a:schemeClr val="tx1"/>
        </a:solidFill>
        <a:latin typeface="D-DIN" panose="020B0504030202030204" pitchFamily="34" charset="77"/>
        <a:ea typeface="+mn-ea"/>
        <a:cs typeface="+mn-cs"/>
      </a:defRPr>
    </a:lvl3pPr>
    <a:lvl4pPr marL="1371600" algn="l" defTabSz="914400" rtl="0" eaLnBrk="1" latinLnBrk="0" hangingPunct="1">
      <a:defRPr sz="1200" b="0" i="0" kern="1200">
        <a:solidFill>
          <a:schemeClr val="tx1"/>
        </a:solidFill>
        <a:latin typeface="D-DIN" panose="020B0504030202030204" pitchFamily="34" charset="77"/>
        <a:ea typeface="+mn-ea"/>
        <a:cs typeface="+mn-cs"/>
      </a:defRPr>
    </a:lvl4pPr>
    <a:lvl5pPr marL="1828800" algn="l" defTabSz="914400" rtl="0" eaLnBrk="1" latinLnBrk="0" hangingPunct="1">
      <a:defRPr sz="1200" b="0" i="0" kern="1200">
        <a:solidFill>
          <a:schemeClr val="tx1"/>
        </a:solidFill>
        <a:latin typeface="D-DIN" panose="020B0504030202030204" pitchFamily="34" charset="77"/>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E" dirty="0"/>
              <a:t>Intersectional data collection and analysis</a:t>
            </a:r>
            <a:endParaRPr lang="en-GB" dirty="0"/>
          </a:p>
          <a:p>
            <a:endParaRPr lang="en-GB" dirty="0"/>
          </a:p>
          <a:p>
            <a:r>
              <a:rPr lang="en-GB" dirty="0"/>
              <a:t>applications of IMLM with </a:t>
            </a:r>
            <a:r>
              <a:rPr lang="en-GB" dirty="0" err="1"/>
              <a:t>UniSAFE</a:t>
            </a:r>
            <a:r>
              <a:rPr lang="en-GB" dirty="0"/>
              <a:t> data</a:t>
            </a:r>
          </a:p>
          <a:p>
            <a:r>
              <a:rPr lang="en-GB" dirty="0"/>
              <a:t>opportunities for scaling up, what next for understanding intersectional inequalities in the ERA</a:t>
            </a:r>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1</a:t>
            </a:fld>
            <a:endParaRPr lang="en-US"/>
          </a:p>
        </p:txBody>
      </p:sp>
    </p:spTree>
    <p:extLst>
      <p:ext uri="{BB962C8B-B14F-4D97-AF65-F5344CB8AC3E}">
        <p14:creationId xmlns:p14="http://schemas.microsoft.com/office/powerpoint/2010/main" val="2482815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8E2375-F1B1-284C-A827-B0E603FDBDD8}" type="slidenum">
              <a:rPr lang="en-US" smtClean="0"/>
              <a:pPr/>
              <a:t>11</a:t>
            </a:fld>
            <a:endParaRPr lang="en-US"/>
          </a:p>
        </p:txBody>
      </p:sp>
    </p:spTree>
    <p:extLst>
      <p:ext uri="{BB962C8B-B14F-4D97-AF65-F5344CB8AC3E}">
        <p14:creationId xmlns:p14="http://schemas.microsoft.com/office/powerpoint/2010/main" val="4039535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F8E2375-F1B1-284C-A827-B0E603FDBDD8}" type="slidenum">
              <a:rPr lang="en-US" smtClean="0"/>
              <a:pPr/>
              <a:t>12</a:t>
            </a:fld>
            <a:endParaRPr lang="en-US"/>
          </a:p>
        </p:txBody>
      </p:sp>
    </p:spTree>
    <p:extLst>
      <p:ext uri="{BB962C8B-B14F-4D97-AF65-F5344CB8AC3E}">
        <p14:creationId xmlns:p14="http://schemas.microsoft.com/office/powerpoint/2010/main" val="3572490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F8E2375-F1B1-284C-A827-B0E603FDBDD8}" type="slidenum">
              <a:rPr lang="en-US" smtClean="0"/>
              <a:pPr/>
              <a:t>13</a:t>
            </a:fld>
            <a:endParaRPr lang="en-US"/>
          </a:p>
        </p:txBody>
      </p:sp>
    </p:spTree>
    <p:extLst>
      <p:ext uri="{BB962C8B-B14F-4D97-AF65-F5344CB8AC3E}">
        <p14:creationId xmlns:p14="http://schemas.microsoft.com/office/powerpoint/2010/main" val="3303317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dirty="0">
                <a:solidFill>
                  <a:srgbClr val="000000"/>
                </a:solidFill>
                <a:effectLst/>
                <a:latin typeface="Calibri" panose="020F0502020204030204" pitchFamily="34" charset="0"/>
              </a:rPr>
              <a:t>Over 42,000 people responded to the UniSAFE survey and it shows t</a:t>
            </a:r>
            <a:r>
              <a:rPr lang="en-GB" dirty="0"/>
              <a:t>he scale of the problem. Nearly two in three of the survey respondents report having experienced at least one form of gender-based violence in the context of their work or studies. </a:t>
            </a:r>
          </a:p>
          <a:p>
            <a:endParaRPr lang="en-GB" dirty="0"/>
          </a:p>
          <a:p>
            <a:r>
              <a:rPr lang="en-GB" dirty="0"/>
              <a:t>Nearly one in three, report at least one incident of sexual harassment. And 3% report having experienced sexual violence. </a:t>
            </a:r>
          </a:p>
          <a:p>
            <a:endParaRPr lang="en-GB" dirty="0"/>
          </a:p>
          <a:p>
            <a:r>
              <a:rPr lang="en-GB" sz="1800" b="0" i="0" dirty="0">
                <a:solidFill>
                  <a:srgbClr val="000000"/>
                </a:solidFill>
                <a:effectLst/>
                <a:latin typeface="Calibri" panose="020F0502020204030204" pitchFamily="34" charset="0"/>
              </a:rPr>
              <a:t>Although respondents were encouraged to take the UniSAFE survey whether they had experiences to report or not, any survey results may be affected by self-selection bias, whereby people who have had bad experiences could be more inclined to take part. However, measuring gender-based violence is also notoriously difficult because it is assumed that the incidents that are disclosed only represent a fraction of the actual incidents.  </a:t>
            </a:r>
          </a:p>
          <a:p>
            <a:endParaRPr lang="en-GB" sz="1800" b="0" i="0" dirty="0">
              <a:solidFill>
                <a:srgbClr val="000000"/>
              </a:solidFill>
              <a:effectLst/>
              <a:latin typeface="Calibri" panose="020F0502020204030204" pitchFamily="34" charset="0"/>
            </a:endParaRPr>
          </a:p>
          <a:p>
            <a:r>
              <a:rPr lang="en-GB" sz="1800" b="0" i="0" dirty="0">
                <a:solidFill>
                  <a:srgbClr val="000000"/>
                </a:solidFill>
                <a:effectLst/>
                <a:latin typeface="Calibri" panose="020F0502020204030204" pitchFamily="34" charset="0"/>
              </a:rPr>
              <a:t>Focusing on numbers of individuals rather than prevalence rates, our results show, for example, that there are approximately 12,000 respondents saying they had experienced sexual harassment. For sexual violence, this concerns over 1,000 of our respondents. Even one single incident of gender-based violence is too much. </a:t>
            </a:r>
          </a:p>
          <a:p>
            <a:endParaRPr lang="en-GB" sz="1800" b="0" i="0" dirty="0">
              <a:solidFill>
                <a:srgbClr val="000000"/>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FFF7DADD-8AF5-4DD5-82FC-EEF8103DDAED}" type="slidenum">
              <a:rPr lang="en-GB" smtClean="0"/>
              <a:t>14</a:t>
            </a:fld>
            <a:endParaRPr lang="en-GB"/>
          </a:p>
        </p:txBody>
      </p:sp>
    </p:spTree>
    <p:extLst>
      <p:ext uri="{BB962C8B-B14F-4D97-AF65-F5344CB8AC3E}">
        <p14:creationId xmlns:p14="http://schemas.microsoft.com/office/powerpoint/2010/main" val="370344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8E2375-F1B1-284C-A827-B0E603FDBDD8}" type="slidenum">
              <a:rPr lang="en-US" smtClean="0"/>
              <a:pPr/>
              <a:t>15</a:t>
            </a:fld>
            <a:endParaRPr lang="en-US"/>
          </a:p>
        </p:txBody>
      </p:sp>
    </p:spTree>
    <p:extLst>
      <p:ext uri="{BB962C8B-B14F-4D97-AF65-F5344CB8AC3E}">
        <p14:creationId xmlns:p14="http://schemas.microsoft.com/office/powerpoint/2010/main" val="3726713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8E2375-F1B1-284C-A827-B0E603FDBDD8}" type="slidenum">
              <a:rPr lang="en-US" smtClean="0"/>
              <a:pPr/>
              <a:t>16</a:t>
            </a:fld>
            <a:endParaRPr lang="en-US"/>
          </a:p>
        </p:txBody>
      </p:sp>
    </p:spTree>
    <p:extLst>
      <p:ext uri="{BB962C8B-B14F-4D97-AF65-F5344CB8AC3E}">
        <p14:creationId xmlns:p14="http://schemas.microsoft.com/office/powerpoint/2010/main" val="1979781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8E2375-F1B1-284C-A827-B0E603FDBDD8}" type="slidenum">
              <a:rPr lang="en-US" smtClean="0"/>
              <a:pPr/>
              <a:t>17</a:t>
            </a:fld>
            <a:endParaRPr lang="en-US"/>
          </a:p>
        </p:txBody>
      </p:sp>
    </p:spTree>
    <p:extLst>
      <p:ext uri="{BB962C8B-B14F-4D97-AF65-F5344CB8AC3E}">
        <p14:creationId xmlns:p14="http://schemas.microsoft.com/office/powerpoint/2010/main" val="2598691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epistemological divide between intersectionality and quantitative methods is not unbridgeable!</a:t>
            </a:r>
          </a:p>
          <a:p>
            <a:endParaRPr lang="en-GB" noProof="0" dirty="0"/>
          </a:p>
          <a:p>
            <a:r>
              <a:rPr lang="en-GB" noProof="0" dirty="0"/>
              <a:t>But let’s not forget about the critical roots of intersectionality: MAIHDA  must be continuously informed by a deep theoretical and critical awareness of intersectionality’s foundational commitments </a:t>
            </a:r>
          </a:p>
          <a:p>
            <a:endParaRPr lang="en-GB" noProof="0" dirty="0"/>
          </a:p>
          <a:p>
            <a:r>
              <a:rPr lang="en-GB" noProof="0" dirty="0"/>
              <a:t>Intersectionality is a ‘travelling’ theory, and MAIHDA seems to be one the latest destinations? </a:t>
            </a:r>
          </a:p>
          <a:p>
            <a:endParaRPr lang="en-GB" noProof="0" dirty="0"/>
          </a:p>
          <a:p>
            <a:r>
              <a:rPr lang="en-GB" noProof="0" dirty="0"/>
              <a:t>The MAIHDA approach should serve as a tool for intersectional inquiry rather than a substitute for intersectional theory itself</a:t>
            </a:r>
          </a:p>
          <a:p>
            <a:endParaRPr lang="en-GB" noProof="0" dirty="0"/>
          </a:p>
          <a:p>
            <a:endParaRPr lang="en-SE" dirty="0"/>
          </a:p>
        </p:txBody>
      </p:sp>
      <p:sp>
        <p:nvSpPr>
          <p:cNvPr id="4" name="Slide Number Placeholder 3"/>
          <p:cNvSpPr>
            <a:spLocks noGrp="1"/>
          </p:cNvSpPr>
          <p:nvPr>
            <p:ph type="sldNum" sz="quarter" idx="5"/>
          </p:nvPr>
        </p:nvSpPr>
        <p:spPr/>
        <p:txBody>
          <a:bodyPr/>
          <a:lstStyle/>
          <a:p>
            <a:fld id="{3A81D86F-D260-4C9D-BBDB-6C3139D6649F}" type="slidenum">
              <a:rPr lang="en-GB" smtClean="0"/>
              <a:t>18</a:t>
            </a:fld>
            <a:endParaRPr lang="en-GB"/>
          </a:p>
        </p:txBody>
      </p:sp>
    </p:spTree>
    <p:extLst>
      <p:ext uri="{BB962C8B-B14F-4D97-AF65-F5344CB8AC3E}">
        <p14:creationId xmlns:p14="http://schemas.microsoft.com/office/powerpoint/2010/main" val="4076074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3A81D86F-D260-4C9D-BBDB-6C3139D6649F}" type="slidenum">
              <a:rPr lang="en-GB" smtClean="0"/>
              <a:t>19</a:t>
            </a:fld>
            <a:endParaRPr lang="en-GB"/>
          </a:p>
        </p:txBody>
      </p:sp>
    </p:spTree>
    <p:extLst>
      <p:ext uri="{BB962C8B-B14F-4D97-AF65-F5344CB8AC3E}">
        <p14:creationId xmlns:p14="http://schemas.microsoft.com/office/powerpoint/2010/main" val="2075975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712E2-5626-EDEC-6451-94BB4F9000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C5E85B-EEF9-01C8-EA0D-2AE4D1E420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44319F-C130-FB4C-E036-8BB21032A419}"/>
              </a:ext>
            </a:extLst>
          </p:cNvPr>
          <p:cNvSpPr>
            <a:spLocks noGrp="1"/>
          </p:cNvSpPr>
          <p:nvPr>
            <p:ph type="body" idx="1"/>
          </p:nvPr>
        </p:nvSpPr>
        <p:spPr/>
        <p:txBody>
          <a:bodyPr/>
          <a:lstStyle/>
          <a:p>
            <a:endParaRPr lang="en-SE"/>
          </a:p>
        </p:txBody>
      </p:sp>
      <p:sp>
        <p:nvSpPr>
          <p:cNvPr id="4" name="Slide Number Placeholder 3">
            <a:extLst>
              <a:ext uri="{FF2B5EF4-FFF2-40B4-BE49-F238E27FC236}">
                <a16:creationId xmlns:a16="http://schemas.microsoft.com/office/drawing/2014/main" id="{9480DA44-9859-209C-486F-6908451CD2B3}"/>
              </a:ext>
            </a:extLst>
          </p:cNvPr>
          <p:cNvSpPr>
            <a:spLocks noGrp="1"/>
          </p:cNvSpPr>
          <p:nvPr>
            <p:ph type="sldNum" sz="quarter" idx="5"/>
          </p:nvPr>
        </p:nvSpPr>
        <p:spPr/>
        <p:txBody>
          <a:bodyPr/>
          <a:lstStyle/>
          <a:p>
            <a:fld id="{3A81D86F-D260-4C9D-BBDB-6C3139D6649F}" type="slidenum">
              <a:rPr lang="en-GB" smtClean="0"/>
              <a:t>20</a:t>
            </a:fld>
            <a:endParaRPr lang="en-GB"/>
          </a:p>
        </p:txBody>
      </p:sp>
    </p:spTree>
    <p:extLst>
      <p:ext uri="{BB962C8B-B14F-4D97-AF65-F5344CB8AC3E}">
        <p14:creationId xmlns:p14="http://schemas.microsoft.com/office/powerpoint/2010/main" val="1074546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0000"/>
              </a:lnSpc>
            </a:pPr>
            <a:r>
              <a:rPr lang="en-GB" sz="1200" dirty="0"/>
              <a:t>Inequalities are shaped by gender, but also other identities that together create multiple and intersectional forms of discrimination and disadvantage</a:t>
            </a:r>
          </a:p>
          <a:p>
            <a:pPr algn="just">
              <a:lnSpc>
                <a:spcPct val="100000"/>
              </a:lnSpc>
            </a:pPr>
            <a:endParaRPr lang="en-GB" sz="1200" dirty="0"/>
          </a:p>
          <a:p>
            <a:pPr algn="just">
              <a:lnSpc>
                <a:spcPct val="100000"/>
              </a:lnSpc>
            </a:pPr>
            <a:r>
              <a:rPr lang="en-GB" sz="1200" dirty="0"/>
              <a:t>Identities and characteristics both intersect and interact with each other to shape a person's experiences and opportunities. </a:t>
            </a:r>
          </a:p>
          <a:p>
            <a:pPr algn="just">
              <a:lnSpc>
                <a:spcPct val="100000"/>
              </a:lnSpc>
            </a:pPr>
            <a:endParaRPr lang="en-GB" sz="1200" dirty="0"/>
          </a:p>
          <a:p>
            <a:pPr algn="just">
              <a:lnSpc>
                <a:spcPct val="100000"/>
              </a:lnSpc>
            </a:pPr>
            <a:r>
              <a:rPr lang="en-GB" sz="1200" dirty="0"/>
              <a:t>However, intersectionality goes beyond the individual level, and the identities and characteristics that may shape experiences. </a:t>
            </a:r>
          </a:p>
          <a:p>
            <a:pPr algn="just">
              <a:lnSpc>
                <a:spcPct val="100000"/>
              </a:lnSpc>
            </a:pPr>
            <a:endParaRPr lang="en-GB" sz="1200" dirty="0"/>
          </a:p>
          <a:p>
            <a:pPr algn="just">
              <a:lnSpc>
                <a:spcPct val="100000"/>
              </a:lnSpc>
            </a:pPr>
            <a:r>
              <a:rPr lang="en-GB" sz="1200" dirty="0"/>
              <a:t>Instead, intersectionality recognises the structural dimension of power inequalities that shape how the different sets of social relations delineated by various identities and characteristics experience inequalities (Walby et al., 2012). </a:t>
            </a:r>
          </a:p>
          <a:p>
            <a:pPr algn="just">
              <a:lnSpc>
                <a:spcPct val="100000"/>
              </a:lnSpc>
            </a:pPr>
            <a:endParaRPr lang="en-GB" sz="1200" dirty="0"/>
          </a:p>
          <a:p>
            <a:pPr algn="just">
              <a:lnSpc>
                <a:spcPct val="100000"/>
              </a:lnSpc>
            </a:pPr>
            <a:endParaRPr lang="en-GB" sz="1200" dirty="0"/>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2</a:t>
            </a:fld>
            <a:endParaRPr lang="en-US"/>
          </a:p>
        </p:txBody>
      </p:sp>
    </p:spTree>
    <p:extLst>
      <p:ext uri="{BB962C8B-B14F-4D97-AF65-F5344CB8AC3E}">
        <p14:creationId xmlns:p14="http://schemas.microsoft.com/office/powerpoint/2010/main" val="2172187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54E28-6B39-87C1-4AC0-2AD250EAA5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0607FC-E161-3CCC-5FB6-355F48909D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F9B759-2949-AB7F-868A-C571831F659A}"/>
              </a:ext>
            </a:extLst>
          </p:cNvPr>
          <p:cNvSpPr>
            <a:spLocks noGrp="1"/>
          </p:cNvSpPr>
          <p:nvPr>
            <p:ph type="body" idx="1"/>
          </p:nvPr>
        </p:nvSpPr>
        <p:spPr/>
        <p:txBody>
          <a:bodyPr/>
          <a:lstStyle/>
          <a:p>
            <a:endParaRPr lang="en-SE"/>
          </a:p>
        </p:txBody>
      </p:sp>
      <p:sp>
        <p:nvSpPr>
          <p:cNvPr id="4" name="Slide Number Placeholder 3">
            <a:extLst>
              <a:ext uri="{FF2B5EF4-FFF2-40B4-BE49-F238E27FC236}">
                <a16:creationId xmlns:a16="http://schemas.microsoft.com/office/drawing/2014/main" id="{8CCA7702-CD87-7748-319D-C448C69B2501}"/>
              </a:ext>
            </a:extLst>
          </p:cNvPr>
          <p:cNvSpPr>
            <a:spLocks noGrp="1"/>
          </p:cNvSpPr>
          <p:nvPr>
            <p:ph type="sldNum" sz="quarter" idx="5"/>
          </p:nvPr>
        </p:nvSpPr>
        <p:spPr/>
        <p:txBody>
          <a:bodyPr/>
          <a:lstStyle/>
          <a:p>
            <a:fld id="{3A81D86F-D260-4C9D-BBDB-6C3139D6649F}" type="slidenum">
              <a:rPr lang="en-GB" smtClean="0"/>
              <a:t>22</a:t>
            </a:fld>
            <a:endParaRPr lang="en-GB"/>
          </a:p>
        </p:txBody>
      </p:sp>
    </p:spTree>
    <p:extLst>
      <p:ext uri="{BB962C8B-B14F-4D97-AF65-F5344CB8AC3E}">
        <p14:creationId xmlns:p14="http://schemas.microsoft.com/office/powerpoint/2010/main" val="491229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Thank you</a:t>
            </a:r>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24</a:t>
            </a:fld>
            <a:endParaRPr lang="en-US"/>
          </a:p>
        </p:txBody>
      </p:sp>
    </p:spTree>
    <p:extLst>
      <p:ext uri="{BB962C8B-B14F-4D97-AF65-F5344CB8AC3E}">
        <p14:creationId xmlns:p14="http://schemas.microsoft.com/office/powerpoint/2010/main" val="17483252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7E4C4-AA3A-ED77-E164-94BB38F3BB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57D62E-A6E7-F0AC-5378-BF2AAD98A8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8649A81-2648-7BF8-2C52-FCC1E336D12C}"/>
              </a:ext>
            </a:extLst>
          </p:cNvPr>
          <p:cNvSpPr>
            <a:spLocks noGrp="1"/>
          </p:cNvSpPr>
          <p:nvPr>
            <p:ph type="body" idx="1"/>
          </p:nvPr>
        </p:nvSpPr>
        <p:spPr/>
        <p:txBody>
          <a:bodyPr/>
          <a:lstStyle/>
          <a:p>
            <a:r>
              <a:rPr lang="en-SE" dirty="0"/>
              <a:t>Intersectional data collection and analysis</a:t>
            </a:r>
            <a:endParaRPr lang="en-GB" dirty="0"/>
          </a:p>
          <a:p>
            <a:endParaRPr lang="en-GB" dirty="0"/>
          </a:p>
          <a:p>
            <a:r>
              <a:rPr lang="en-GB" dirty="0"/>
              <a:t>applications of IMLM with </a:t>
            </a:r>
            <a:r>
              <a:rPr lang="en-GB" dirty="0" err="1"/>
              <a:t>UniSAFE</a:t>
            </a:r>
            <a:r>
              <a:rPr lang="en-GB" dirty="0"/>
              <a:t> data</a:t>
            </a:r>
          </a:p>
          <a:p>
            <a:r>
              <a:rPr lang="en-GB" dirty="0"/>
              <a:t>opportunities for scaling up, what next for understanding intersectional inequalities in the ERA</a:t>
            </a:r>
          </a:p>
          <a:p>
            <a:endParaRPr lang="en-GB" dirty="0"/>
          </a:p>
        </p:txBody>
      </p:sp>
      <p:sp>
        <p:nvSpPr>
          <p:cNvPr id="4" name="Slide Number Placeholder 3">
            <a:extLst>
              <a:ext uri="{FF2B5EF4-FFF2-40B4-BE49-F238E27FC236}">
                <a16:creationId xmlns:a16="http://schemas.microsoft.com/office/drawing/2014/main" id="{93E47FA2-489C-3ED7-22BA-9F3F74F84F5D}"/>
              </a:ext>
            </a:extLst>
          </p:cNvPr>
          <p:cNvSpPr>
            <a:spLocks noGrp="1"/>
          </p:cNvSpPr>
          <p:nvPr>
            <p:ph type="sldNum" sz="quarter" idx="5"/>
          </p:nvPr>
        </p:nvSpPr>
        <p:spPr/>
        <p:txBody>
          <a:bodyPr/>
          <a:lstStyle/>
          <a:p>
            <a:fld id="{6F8E2375-F1B1-284C-A827-B0E603FDBDD8}" type="slidenum">
              <a:rPr lang="en-US" smtClean="0"/>
              <a:pPr/>
              <a:t>25</a:t>
            </a:fld>
            <a:endParaRPr lang="en-US"/>
          </a:p>
        </p:txBody>
      </p:sp>
    </p:spTree>
    <p:extLst>
      <p:ext uri="{BB962C8B-B14F-4D97-AF65-F5344CB8AC3E}">
        <p14:creationId xmlns:p14="http://schemas.microsoft.com/office/powerpoint/2010/main" val="3108755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8E2375-F1B1-284C-A827-B0E603FDBDD8}" type="slidenum">
              <a:rPr lang="en-US" smtClean="0"/>
              <a:pPr/>
              <a:t>26</a:t>
            </a:fld>
            <a:endParaRPr lang="en-US"/>
          </a:p>
        </p:txBody>
      </p:sp>
    </p:spTree>
    <p:extLst>
      <p:ext uri="{BB962C8B-B14F-4D97-AF65-F5344CB8AC3E}">
        <p14:creationId xmlns:p14="http://schemas.microsoft.com/office/powerpoint/2010/main" val="937549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0"/>
              </a:spcBef>
            </a:pPr>
            <a:r>
              <a:rPr lang="en-GB" dirty="0"/>
              <a:t>Capturing complexity</a:t>
            </a:r>
          </a:p>
          <a:p>
            <a:pPr>
              <a:lnSpc>
                <a:spcPct val="120000"/>
              </a:lnSpc>
              <a:spcBef>
                <a:spcPts val="0"/>
              </a:spcBef>
            </a:pPr>
            <a:endParaRPr lang="en-GB" sz="1200" dirty="0"/>
          </a:p>
          <a:p>
            <a:pPr>
              <a:lnSpc>
                <a:spcPct val="120000"/>
              </a:lnSpc>
              <a:spcBef>
                <a:spcPts val="0"/>
              </a:spcBef>
            </a:pPr>
            <a:r>
              <a:rPr lang="en-GB" sz="1200" dirty="0"/>
              <a:t>Quantitative analysis often struggles to capture the complexity and interaction of multiple identities and characteristics that intersectionality seeks to address. </a:t>
            </a:r>
          </a:p>
          <a:p>
            <a:pPr>
              <a:lnSpc>
                <a:spcPct val="120000"/>
              </a:lnSpc>
              <a:spcBef>
                <a:spcPts val="0"/>
              </a:spcBef>
            </a:pPr>
            <a:endParaRPr lang="en-GB" sz="1200" dirty="0"/>
          </a:p>
          <a:p>
            <a:pPr>
              <a:lnSpc>
                <a:spcPct val="120000"/>
              </a:lnSpc>
              <a:spcBef>
                <a:spcPts val="0"/>
              </a:spcBef>
            </a:pPr>
            <a:r>
              <a:rPr lang="en-GB" sz="1200" dirty="0"/>
              <a:t>Identities are experienced simultaneously, and distinguishing between the effects of one or another a difficult endeavour. For someone with multiple underprivileged identities, it might not be possible to clearly delineate which identity/</a:t>
            </a:r>
            <a:r>
              <a:rPr lang="en-GB" sz="1200" dirty="0" err="1"/>
              <a:t>ies</a:t>
            </a:r>
            <a:r>
              <a:rPr lang="en-GB" sz="1200" dirty="0"/>
              <a:t> results in discrimination. </a:t>
            </a:r>
          </a:p>
          <a:p>
            <a:pPr>
              <a:lnSpc>
                <a:spcPct val="120000"/>
              </a:lnSpc>
              <a:spcBef>
                <a:spcPts val="0"/>
              </a:spcBef>
            </a:pPr>
            <a:endParaRPr lang="en-GB" sz="1200" dirty="0"/>
          </a:p>
          <a:p>
            <a:pPr>
              <a:lnSpc>
                <a:spcPct val="120000"/>
              </a:lnSpc>
              <a:spcBef>
                <a:spcPts val="0"/>
              </a:spcBef>
            </a:pPr>
            <a:r>
              <a:rPr lang="en-GB" sz="1200" dirty="0"/>
              <a:t>For another with a mixture of privileged and underprivileged identities, the task of identifying the sources of inequalities might be more difficult still. Unlike a statistical model, identities are complex, and the effects not so clear cut, and it might be thus more viable to consider the potential underprivilege associated with different identities (Harnois, 2013). </a:t>
            </a:r>
          </a:p>
          <a:p>
            <a:pPr>
              <a:lnSpc>
                <a:spcPct val="120000"/>
              </a:lnSpc>
              <a:spcBef>
                <a:spcPts val="0"/>
              </a:spcBef>
            </a:pPr>
            <a:endParaRPr lang="en-GB" sz="1200" dirty="0"/>
          </a:p>
          <a:p>
            <a:pPr>
              <a:lnSpc>
                <a:spcPct val="120000"/>
              </a:lnSpc>
              <a:spcBef>
                <a:spcPts val="0"/>
              </a:spcBef>
            </a:pPr>
            <a:r>
              <a:rPr lang="en-GB" sz="1200" dirty="0"/>
              <a:t>Let’s illustrate these key ideas using Weldon’s powerful demonstration of the necessity to consider effects that she calls ‘autonomous effects’ and ‘intersectional effects’ (see Weldon, 2006, pp. 240-244). </a:t>
            </a:r>
          </a:p>
          <a:p>
            <a:pPr algn="ctr">
              <a:lnSpc>
                <a:spcPct val="120000"/>
              </a:lnSpc>
              <a:spcBef>
                <a:spcPts val="0"/>
              </a:spcBef>
            </a:pPr>
            <a:endParaRPr lang="en-GB" sz="1200" dirty="0"/>
          </a:p>
          <a:p>
            <a:endParaRPr lang="en-GB" dirty="0"/>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3</a:t>
            </a:fld>
            <a:endParaRPr lang="en-US"/>
          </a:p>
        </p:txBody>
      </p:sp>
    </p:spTree>
    <p:extLst>
      <p:ext uri="{BB962C8B-B14F-4D97-AF65-F5344CB8AC3E}">
        <p14:creationId xmlns:p14="http://schemas.microsoft.com/office/powerpoint/2010/main" val="2160454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Transposing this into quantitative research means it is possible to consider autonomous effects as individual additives terms (fixed effects), with coefficients for ‘sex’ and ‘race’ that provide the effects on these identities, alongside a constant c that can sometimes provide the baseline, and an error term e:</a:t>
            </a:r>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5</a:t>
            </a:fld>
            <a:endParaRPr lang="en-US"/>
          </a:p>
        </p:txBody>
      </p:sp>
    </p:spTree>
    <p:extLst>
      <p:ext uri="{BB962C8B-B14F-4D97-AF65-F5344CB8AC3E}">
        <p14:creationId xmlns:p14="http://schemas.microsoft.com/office/powerpoint/2010/main" val="3651190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Adding interaction terms shows that different identities can reinforce each other, for example between sex and race, mathematically obtained using the coefficient of ‘sex * race’:</a:t>
            </a:r>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6</a:t>
            </a:fld>
            <a:endParaRPr lang="en-US"/>
          </a:p>
        </p:txBody>
      </p:sp>
    </p:spTree>
    <p:extLst>
      <p:ext uri="{BB962C8B-B14F-4D97-AF65-F5344CB8AC3E}">
        <p14:creationId xmlns:p14="http://schemas.microsoft.com/office/powerpoint/2010/main" val="709812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BF00D-CF89-3082-BFAD-5A8693CF24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AD433F-3D85-9AE5-8E4E-F96F9561DE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5AF7C9-D0EC-C8B3-EC7C-A70764A69494}"/>
              </a:ext>
            </a:extLst>
          </p:cNvPr>
          <p:cNvSpPr>
            <a:spLocks noGrp="1"/>
          </p:cNvSpPr>
          <p:nvPr>
            <p:ph type="body" idx="1"/>
          </p:nvPr>
        </p:nvSpPr>
        <p:spPr/>
        <p:txBody>
          <a:bodyPr/>
          <a:lstStyle/>
          <a:p>
            <a:pPr algn="ctr"/>
            <a:r>
              <a:rPr lang="en-GB" sz="1200" dirty="0"/>
              <a:t>Weldon argues that it would be an error to equate this interaction term with an intersectional effect, and that “intersectional effects </a:t>
            </a:r>
            <a:r>
              <a:rPr lang="en-GB" sz="1200" i="1" dirty="0"/>
              <a:t>are by definition </a:t>
            </a:r>
            <a:r>
              <a:rPr lang="en-GB" sz="1200" dirty="0"/>
              <a:t>effects that cannot be derived as any function of gender, race, and class considered independently […]. </a:t>
            </a:r>
          </a:p>
          <a:p>
            <a:pPr algn="ctr"/>
            <a:r>
              <a:rPr lang="en-GB" sz="1200" dirty="0"/>
              <a:t>No mathematical manipulation of the effects of gender and race will completely capture the way they combine: Intersectional effects are </a:t>
            </a:r>
            <a:r>
              <a:rPr lang="en-GB" sz="1200" i="1" dirty="0"/>
              <a:t>qualitatively different </a:t>
            </a:r>
            <a:r>
              <a:rPr lang="en-GB" sz="1200" dirty="0"/>
              <a:t>from independent or additive effects” (page 243, emphasis in the original). </a:t>
            </a:r>
          </a:p>
          <a:p>
            <a:pPr algn="ctr"/>
            <a:r>
              <a:rPr lang="en-GB" sz="1200" dirty="0"/>
              <a:t>Mathematically, this is equivalent to writing:</a:t>
            </a:r>
          </a:p>
          <a:p>
            <a:pPr algn="ctr"/>
            <a:r>
              <a:rPr lang="en-GB" sz="1200" dirty="0"/>
              <a:t>This model includes all three types of effects: the additive effects (sex, race); a multiplicative effect (sex*race) and the intersectional effect (sex-race-for-particular-group). The advantage of using this last term is that is allows for a shift from an analysis of individual level effects, to structural one, i.e. from the effects of sex and race, to the effects of sexism and racism. </a:t>
            </a:r>
          </a:p>
          <a:p>
            <a:pPr algn="ctr"/>
            <a:endParaRPr lang="en-GB" sz="1200" dirty="0"/>
          </a:p>
          <a:p>
            <a:pPr algn="ctr"/>
            <a:r>
              <a:rPr lang="en-GB" sz="1200" dirty="0"/>
              <a:t>It also reflects the fact that it is difficult, if not impossible, for any individual to identify whether their experiences relate to one particular identity or another (Harnois, 2013). </a:t>
            </a:r>
          </a:p>
          <a:p>
            <a:pPr algn="ctr"/>
            <a:endParaRPr lang="en-GB" sz="1200" dirty="0"/>
          </a:p>
          <a:p>
            <a:pPr algn="ctr"/>
            <a:endParaRPr lang="en-GB" sz="1200" dirty="0"/>
          </a:p>
          <a:p>
            <a:pPr algn="ctr"/>
            <a:endParaRPr lang="en-GB" sz="1200" dirty="0"/>
          </a:p>
          <a:p>
            <a:endParaRPr lang="en-GB" dirty="0"/>
          </a:p>
        </p:txBody>
      </p:sp>
      <p:sp>
        <p:nvSpPr>
          <p:cNvPr id="4" name="Slide Number Placeholder 3">
            <a:extLst>
              <a:ext uri="{FF2B5EF4-FFF2-40B4-BE49-F238E27FC236}">
                <a16:creationId xmlns:a16="http://schemas.microsoft.com/office/drawing/2014/main" id="{3200BBA9-C84B-80B9-B6E6-DE0BCF036233}"/>
              </a:ext>
            </a:extLst>
          </p:cNvPr>
          <p:cNvSpPr>
            <a:spLocks noGrp="1"/>
          </p:cNvSpPr>
          <p:nvPr>
            <p:ph type="sldNum" sz="quarter" idx="5"/>
          </p:nvPr>
        </p:nvSpPr>
        <p:spPr/>
        <p:txBody>
          <a:bodyPr/>
          <a:lstStyle/>
          <a:p>
            <a:fld id="{6F8E2375-F1B1-284C-A827-B0E603FDBDD8}" type="slidenum">
              <a:rPr lang="en-US" smtClean="0"/>
              <a:pPr/>
              <a:t>7</a:t>
            </a:fld>
            <a:endParaRPr lang="en-US"/>
          </a:p>
        </p:txBody>
      </p:sp>
    </p:spTree>
    <p:extLst>
      <p:ext uri="{BB962C8B-B14F-4D97-AF65-F5344CB8AC3E}">
        <p14:creationId xmlns:p14="http://schemas.microsoft.com/office/powerpoint/2010/main" val="3545209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GB" sz="1200" dirty="0"/>
              <a:t>Weldon argues that it would be an error to equate this interaction term with an intersectional effect, and that “intersectional effects </a:t>
            </a:r>
            <a:r>
              <a:rPr lang="en-GB" sz="1200" i="1" dirty="0"/>
              <a:t>are by definition </a:t>
            </a:r>
            <a:r>
              <a:rPr lang="en-GB" sz="1200" dirty="0"/>
              <a:t>effects that cannot be derived as any function of gender, race, and class considered independently […]. </a:t>
            </a:r>
          </a:p>
          <a:p>
            <a:pPr algn="ctr"/>
            <a:r>
              <a:rPr lang="en-GB" sz="1200" dirty="0"/>
              <a:t>No mathematical manipulation of the effects of gender and race will completely capture the way they combine: Intersectional effects are </a:t>
            </a:r>
            <a:r>
              <a:rPr lang="en-GB" sz="1200" i="1" dirty="0"/>
              <a:t>qualitatively different </a:t>
            </a:r>
            <a:r>
              <a:rPr lang="en-GB" sz="1200" dirty="0"/>
              <a:t>from independent or additive effects” (page 243, emphasis in the original). </a:t>
            </a:r>
          </a:p>
          <a:p>
            <a:pPr algn="ctr"/>
            <a:r>
              <a:rPr lang="en-GB" sz="1200" dirty="0"/>
              <a:t>Mathematically, this is equivalent to writing:</a:t>
            </a:r>
          </a:p>
          <a:p>
            <a:pPr algn="ctr"/>
            <a:r>
              <a:rPr lang="en-GB" sz="1200" dirty="0"/>
              <a:t>This model includes all three types of effects: the additive effects (sex, race); a multiplicative effect (sex*race) and the intersectional effect (sex-race-for-particular-group). The advantage of using this last term is that is allows for a shift from an analysis of individual level effects, to structural one, i.e. from the effects of sex and race, to the effects of sexism and racism. </a:t>
            </a:r>
          </a:p>
          <a:p>
            <a:pPr algn="ctr"/>
            <a:endParaRPr lang="en-GB" sz="1200" dirty="0"/>
          </a:p>
          <a:p>
            <a:pPr algn="ctr"/>
            <a:r>
              <a:rPr lang="en-GB" sz="1200" dirty="0"/>
              <a:t>It also reflects the fact that it is difficult, if not impossible, for any individual to identify whether their experiences relate to one particular identity or another (Harnois, 2013). </a:t>
            </a:r>
          </a:p>
          <a:p>
            <a:pPr algn="ctr"/>
            <a:endParaRPr lang="en-GB" sz="1200" dirty="0"/>
          </a:p>
          <a:p>
            <a:pPr algn="ctr"/>
            <a:endParaRPr lang="en-GB" sz="1200" dirty="0"/>
          </a:p>
          <a:p>
            <a:pPr algn="ctr"/>
            <a:endParaRPr lang="en-GB" sz="1200" dirty="0"/>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8</a:t>
            </a:fld>
            <a:endParaRPr lang="en-US"/>
          </a:p>
        </p:txBody>
      </p:sp>
    </p:spTree>
    <p:extLst>
      <p:ext uri="{BB962C8B-B14F-4D97-AF65-F5344CB8AC3E}">
        <p14:creationId xmlns:p14="http://schemas.microsoft.com/office/powerpoint/2010/main" val="2033318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To reconcile intersectionality theory with quantitative methods, researchers working mostly in the field of epidemiology or in wider field of health sciences, have developed intersectional multi-level modelling as an alternative approach (Bauer et al., 2021; Evans et al., 2018; Merlo, 2018). </a:t>
            </a:r>
          </a:p>
          <a:p>
            <a:endParaRPr lang="en-GB" dirty="0"/>
          </a:p>
        </p:txBody>
      </p:sp>
      <p:sp>
        <p:nvSpPr>
          <p:cNvPr id="4" name="Slide Number Placeholder 3"/>
          <p:cNvSpPr>
            <a:spLocks noGrp="1"/>
          </p:cNvSpPr>
          <p:nvPr>
            <p:ph type="sldNum" sz="quarter" idx="5"/>
          </p:nvPr>
        </p:nvSpPr>
        <p:spPr/>
        <p:txBody>
          <a:bodyPr/>
          <a:lstStyle/>
          <a:p>
            <a:fld id="{6F8E2375-F1B1-284C-A827-B0E603FDBDD8}" type="slidenum">
              <a:rPr lang="en-US" smtClean="0"/>
              <a:pPr/>
              <a:t>9</a:t>
            </a:fld>
            <a:endParaRPr lang="en-US"/>
          </a:p>
        </p:txBody>
      </p:sp>
    </p:spTree>
    <p:extLst>
      <p:ext uri="{BB962C8B-B14F-4D97-AF65-F5344CB8AC3E}">
        <p14:creationId xmlns:p14="http://schemas.microsoft.com/office/powerpoint/2010/main" val="152239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78D04-1F65-C928-24BC-F0395F24F2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002AD6-D8F8-0A6F-B1F0-00E6A3DE10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E24606-02B1-E3BE-244B-082FC34F020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MAIHDA (Multilevel analysis of individual heterogeneity and discriminatory accuracy) makes use of this multilevel approach. </a:t>
            </a:r>
          </a:p>
          <a:p>
            <a:endParaRPr lang="en-GB" dirty="0"/>
          </a:p>
          <a:p>
            <a:endParaRPr lang="en-GB" dirty="0"/>
          </a:p>
          <a:p>
            <a:pPr>
              <a:lnSpc>
                <a:spcPct val="100000"/>
              </a:lnSpc>
            </a:pPr>
            <a:r>
              <a:rPr lang="en-GB" sz="1200" dirty="0"/>
              <a:t>It therefore challenges the assumption that individuals are independent of each other, and that the structure of their identity does not matter for understanding their experiences and outcomes. </a:t>
            </a:r>
          </a:p>
          <a:p>
            <a:pPr>
              <a:lnSpc>
                <a:spcPct val="100000"/>
              </a:lnSpc>
            </a:pPr>
            <a:endParaRPr lang="en-GB" sz="1200" dirty="0"/>
          </a:p>
          <a:p>
            <a:pPr>
              <a:lnSpc>
                <a:spcPct val="100000"/>
              </a:lnSpc>
            </a:pPr>
            <a:r>
              <a:rPr lang="en-GB" sz="1200" dirty="0"/>
              <a:t>It also moves the focus of analysis from that of individual only, and transposes it to the structural level as well, and thus responding empirically to the need to consider how identities are relational – extending Connell 1992 p736 work on the ‘relational character of gender’ – and how differences among groups arise within these structural relationships and across a range of socio-spatial contexts (Harnois, 2013), (how gender operates within and across different social contexts)</a:t>
            </a:r>
          </a:p>
          <a:p>
            <a:endParaRPr lang="en-GB" dirty="0"/>
          </a:p>
        </p:txBody>
      </p:sp>
      <p:sp>
        <p:nvSpPr>
          <p:cNvPr id="4" name="Slide Number Placeholder 3">
            <a:extLst>
              <a:ext uri="{FF2B5EF4-FFF2-40B4-BE49-F238E27FC236}">
                <a16:creationId xmlns:a16="http://schemas.microsoft.com/office/drawing/2014/main" id="{06F8B004-53FE-4D11-EEFB-4A574399C368}"/>
              </a:ext>
            </a:extLst>
          </p:cNvPr>
          <p:cNvSpPr>
            <a:spLocks noGrp="1"/>
          </p:cNvSpPr>
          <p:nvPr>
            <p:ph type="sldNum" sz="quarter" idx="5"/>
          </p:nvPr>
        </p:nvSpPr>
        <p:spPr/>
        <p:txBody>
          <a:bodyPr/>
          <a:lstStyle/>
          <a:p>
            <a:fld id="{6F8E2375-F1B1-284C-A827-B0E603FDBDD8}" type="slidenum">
              <a:rPr lang="en-US" smtClean="0"/>
              <a:pPr/>
              <a:t>10</a:t>
            </a:fld>
            <a:endParaRPr lang="en-US"/>
          </a:p>
        </p:txBody>
      </p:sp>
    </p:spTree>
    <p:extLst>
      <p:ext uri="{BB962C8B-B14F-4D97-AF65-F5344CB8AC3E}">
        <p14:creationId xmlns:p14="http://schemas.microsoft.com/office/powerpoint/2010/main" val="1902393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006141" y="1882941"/>
            <a:ext cx="3758364" cy="1861285"/>
          </a:xfrm>
        </p:spPr>
        <p:txBody>
          <a:bodyPr/>
          <a:lstStyle>
            <a:lvl1pPr>
              <a:lnSpc>
                <a:spcPct val="90000"/>
              </a:lnSpc>
              <a:defRPr sz="3200">
                <a:solidFill>
                  <a:srgbClr val="0F2235"/>
                </a:solidFill>
              </a:defRPr>
            </a:lvl1pPr>
          </a:lstStyle>
          <a:p>
            <a:r>
              <a:rPr lang="en-US"/>
              <a:t>Click to edit Master title style</a:t>
            </a:r>
          </a:p>
        </p:txBody>
      </p:sp>
      <p:sp>
        <p:nvSpPr>
          <p:cNvPr id="4" name="Espace réservé du numéro de diapositive 4">
            <a:extLst>
              <a:ext uri="{FF2B5EF4-FFF2-40B4-BE49-F238E27FC236}">
                <a16:creationId xmlns:a16="http://schemas.microsoft.com/office/drawing/2014/main" id="{EAD03393-C32B-7446-8852-7DD35EEDB67D}"/>
              </a:ext>
            </a:extLst>
          </p:cNvPr>
          <p:cNvSpPr>
            <a:spLocks noGrp="1"/>
          </p:cNvSpPr>
          <p:nvPr>
            <p:ph type="sldNum" sz="quarter" idx="4"/>
          </p:nvPr>
        </p:nvSpPr>
        <p:spPr>
          <a:xfrm>
            <a:off x="8328910" y="6333377"/>
            <a:ext cx="2743200" cy="365125"/>
          </a:xfrm>
          <a:prstGeom prst="rect">
            <a:avLst/>
          </a:prstGeom>
        </p:spPr>
        <p:txBody>
          <a:bodyPr vert="horz" lIns="91440" tIns="45720" rIns="91440" bIns="45720" rtlCol="0" anchor="ctr"/>
          <a:lstStyle>
            <a:lvl1pPr algn="r">
              <a:defRPr sz="1400" b="0" i="0">
                <a:solidFill>
                  <a:srgbClr val="5792CE"/>
                </a:solidFill>
                <a:latin typeface="D-DIN" panose="020B0504030202030204" pitchFamily="34" charset="77"/>
              </a:defRPr>
            </a:lvl1pPr>
          </a:lstStyle>
          <a:p>
            <a:fld id="{783777ED-E0AE-DD49-A1E6-113717D9A99F}" type="slidenum">
              <a:rPr lang="fr-FR" smtClean="0"/>
              <a:pPr/>
              <a:t>‹#›</a:t>
            </a:fld>
            <a:endParaRPr lang="fr-FR"/>
          </a:p>
        </p:txBody>
      </p:sp>
      <p:pic>
        <p:nvPicPr>
          <p:cNvPr id="5" name="Image 5">
            <a:extLst>
              <a:ext uri="{FF2B5EF4-FFF2-40B4-BE49-F238E27FC236}">
                <a16:creationId xmlns:a16="http://schemas.microsoft.com/office/drawing/2014/main" id="{7243D911-2FB7-448A-A3DA-B4ED54835FEB}"/>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9258766" y="3962901"/>
            <a:ext cx="5106076" cy="5106076"/>
          </a:xfrm>
          <a:prstGeom prst="rect">
            <a:avLst/>
          </a:prstGeom>
        </p:spPr>
      </p:pic>
      <p:pic>
        <p:nvPicPr>
          <p:cNvPr id="8" name="Image 7" descr="Une image contenant texte, logo, Police, Graphique&#10;&#10;Description générée automatiquement">
            <a:extLst>
              <a:ext uri="{FF2B5EF4-FFF2-40B4-BE49-F238E27FC236}">
                <a16:creationId xmlns:a16="http://schemas.microsoft.com/office/drawing/2014/main" id="{3A378521-78DA-214B-D182-8588BF295D7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spTree>
    <p:extLst>
      <p:ext uri="{BB962C8B-B14F-4D97-AF65-F5344CB8AC3E}">
        <p14:creationId xmlns:p14="http://schemas.microsoft.com/office/powerpoint/2010/main" val="1595227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4" name="Picture Placeholder 8"/>
          <p:cNvSpPr>
            <a:spLocks noGrp="1"/>
          </p:cNvSpPr>
          <p:nvPr>
            <p:ph type="pic" sz="quarter" idx="12"/>
          </p:nvPr>
        </p:nvSpPr>
        <p:spPr>
          <a:xfrm>
            <a:off x="6677024" y="368300"/>
            <a:ext cx="4752976" cy="5911119"/>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6" name="Title 1">
            <a:extLst>
              <a:ext uri="{FF2B5EF4-FFF2-40B4-BE49-F238E27FC236}">
                <a16:creationId xmlns:a16="http://schemas.microsoft.com/office/drawing/2014/main" id="{F08B6C41-A70E-754A-A33B-B8012EFA1FA2}"/>
              </a:ext>
            </a:extLst>
          </p:cNvPr>
          <p:cNvSpPr>
            <a:spLocks noGrp="1"/>
          </p:cNvSpPr>
          <p:nvPr>
            <p:ph type="title"/>
          </p:nvPr>
        </p:nvSpPr>
        <p:spPr>
          <a:xfrm>
            <a:off x="986890" y="1882941"/>
            <a:ext cx="3758364" cy="1861285"/>
          </a:xfrm>
        </p:spPr>
        <p:txBody>
          <a:bodyPr/>
          <a:lstStyle>
            <a:lvl1pPr>
              <a:lnSpc>
                <a:spcPct val="90000"/>
              </a:lnSpc>
              <a:defRPr sz="3200"/>
            </a:lvl1pPr>
          </a:lstStyle>
          <a:p>
            <a:r>
              <a:rPr lang="en-US"/>
              <a:t>Click to edit Master title style</a:t>
            </a:r>
          </a:p>
        </p:txBody>
      </p:sp>
      <p:sp>
        <p:nvSpPr>
          <p:cNvPr id="5" name="Espace réservé du numéro de diapositive 4">
            <a:extLst>
              <a:ext uri="{FF2B5EF4-FFF2-40B4-BE49-F238E27FC236}">
                <a16:creationId xmlns:a16="http://schemas.microsoft.com/office/drawing/2014/main" id="{204DF36F-84FB-BF41-90C5-B4335F97F8B6}"/>
              </a:ext>
            </a:extLst>
          </p:cNvPr>
          <p:cNvSpPr>
            <a:spLocks noGrp="1"/>
          </p:cNvSpPr>
          <p:nvPr>
            <p:ph type="sldNum" sz="quarter" idx="4"/>
          </p:nvPr>
        </p:nvSpPr>
        <p:spPr>
          <a:xfrm>
            <a:off x="8328910" y="6333377"/>
            <a:ext cx="2743200" cy="365125"/>
          </a:xfrm>
          <a:prstGeom prst="rect">
            <a:avLst/>
          </a:prstGeom>
        </p:spPr>
        <p:txBody>
          <a:bodyPr vert="horz" lIns="91440" tIns="45720" rIns="91440" bIns="45720" rtlCol="0" anchor="ctr"/>
          <a:lstStyle>
            <a:lvl1pPr algn="r">
              <a:defRPr sz="1400" b="0" i="0">
                <a:solidFill>
                  <a:srgbClr val="5792CE"/>
                </a:solidFill>
                <a:latin typeface="D-DIN" panose="020B0504030202030204" pitchFamily="34" charset="77"/>
              </a:defRPr>
            </a:lvl1pPr>
          </a:lstStyle>
          <a:p>
            <a:fld id="{783777ED-E0AE-DD49-A1E6-113717D9A99F}" type="slidenum">
              <a:rPr lang="fr-FR" smtClean="0"/>
              <a:pPr/>
              <a:t>‹#›</a:t>
            </a:fld>
            <a:endParaRPr lang="fr-FR"/>
          </a:p>
        </p:txBody>
      </p:sp>
      <p:pic>
        <p:nvPicPr>
          <p:cNvPr id="2" name="Image 1" descr="Une image contenant texte, logo, Police, Graphique&#10;&#10;Description générée automatiquement">
            <a:extLst>
              <a:ext uri="{FF2B5EF4-FFF2-40B4-BE49-F238E27FC236}">
                <a16:creationId xmlns:a16="http://schemas.microsoft.com/office/drawing/2014/main" id="{6A35993A-4359-DE95-81B3-2CAFC82ED60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BC8B3-585D-84DD-A9B5-0C9423DD00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1D3F97-9157-7EBF-AB32-CE33A41979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7C692A-55F1-A8CC-81E5-7C011FB65038}"/>
              </a:ext>
            </a:extLst>
          </p:cNvPr>
          <p:cNvSpPr>
            <a:spLocks noGrp="1"/>
          </p:cNvSpPr>
          <p:nvPr>
            <p:ph type="dt" sz="half" idx="10"/>
          </p:nvPr>
        </p:nvSpPr>
        <p:spPr/>
        <p:txBody>
          <a:bodyPr/>
          <a:lstStyle/>
          <a:p>
            <a:fld id="{846CE7D5-CF57-46EF-B807-FDD0502418D4}" type="datetimeFigureOut">
              <a:rPr lang="en-US" smtClean="0"/>
              <a:t>6/5/25</a:t>
            </a:fld>
            <a:endParaRPr lang="en-US"/>
          </a:p>
        </p:txBody>
      </p:sp>
      <p:sp>
        <p:nvSpPr>
          <p:cNvPr id="5" name="Footer Placeholder 4">
            <a:extLst>
              <a:ext uri="{FF2B5EF4-FFF2-40B4-BE49-F238E27FC236}">
                <a16:creationId xmlns:a16="http://schemas.microsoft.com/office/drawing/2014/main" id="{B18EA4A6-FFCA-5A22-61DA-A5FF5999C6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54BDD-43AE-9A06-7FFE-742655408DA2}"/>
              </a:ext>
            </a:extLst>
          </p:cNvPr>
          <p:cNvSpPr>
            <a:spLocks noGrp="1"/>
          </p:cNvSpPr>
          <p:nvPr>
            <p:ph type="sldNum" sz="quarter" idx="12"/>
          </p:nvPr>
        </p:nvSpPr>
        <p:spPr>
          <a:xfrm>
            <a:off x="8328910" y="6333377"/>
            <a:ext cx="2743200" cy="365125"/>
          </a:xfrm>
          <a:prstGeom prst="rect">
            <a:avLst/>
          </a:prstGeom>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31564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ew Section A vhite backgorund">
    <p:spTree>
      <p:nvGrpSpPr>
        <p:cNvPr id="1" name=""/>
        <p:cNvGrpSpPr/>
        <p:nvPr/>
      </p:nvGrpSpPr>
      <p:grpSpPr>
        <a:xfrm>
          <a:off x="0" y="0"/>
          <a:ext cx="0" cy="0"/>
          <a:chOff x="0" y="0"/>
          <a:chExt cx="0" cy="0"/>
        </a:xfrm>
      </p:grpSpPr>
      <p:sp>
        <p:nvSpPr>
          <p:cNvPr id="4" name="Rubrik 4"/>
          <p:cNvSpPr>
            <a:spLocks noGrp="1"/>
          </p:cNvSpPr>
          <p:nvPr>
            <p:ph type="title" hasCustomPrompt="1"/>
          </p:nvPr>
        </p:nvSpPr>
        <p:spPr>
          <a:xfrm>
            <a:off x="720000" y="2276872"/>
            <a:ext cx="10752000" cy="792000"/>
          </a:xfrm>
          <a:effectLst/>
        </p:spPr>
        <p:txBody>
          <a:bodyPr vert="horz" lIns="0" tIns="0" rIns="0" bIns="0" rtlCol="0" anchor="t" anchorCtr="0">
            <a:noAutofit/>
          </a:bodyPr>
          <a:lstStyle>
            <a:lvl1pPr marL="0" marR="0" indent="0" algn="ctr" defTabSz="609585" rtl="0" eaLnBrk="0" fontAlgn="base" latinLnBrk="0" hangingPunct="0">
              <a:lnSpc>
                <a:spcPct val="100000"/>
              </a:lnSpc>
              <a:spcBef>
                <a:spcPts val="0"/>
              </a:spcBef>
              <a:spcAft>
                <a:spcPct val="0"/>
              </a:spcAft>
              <a:buClrTx/>
              <a:buSzTx/>
              <a:buFontTx/>
              <a:buNone/>
              <a:tabLst/>
              <a:defRPr lang="sv-SE" sz="5333" i="0" cap="none" baseline="0" dirty="0">
                <a:solidFill>
                  <a:schemeClr val="tx1">
                    <a:lumMod val="65000"/>
                    <a:lumOff val="35000"/>
                  </a:schemeClr>
                </a:solidFill>
                <a:effectLst/>
                <a:latin typeface="Arial Narrow" panose="020B0606020202030204" pitchFamily="34" charset="0"/>
              </a:defRPr>
            </a:lvl1pPr>
          </a:lstStyle>
          <a:p>
            <a:pPr marL="0" marR="0" lvl="0" indent="0" algn="ctr" defTabSz="609585" rtl="0" eaLnBrk="0" fontAlgn="base" latinLnBrk="0" hangingPunct="0">
              <a:lnSpc>
                <a:spcPct val="130000"/>
              </a:lnSpc>
              <a:spcBef>
                <a:spcPts val="0"/>
              </a:spcBef>
              <a:spcAft>
                <a:spcPct val="0"/>
              </a:spcAft>
              <a:buClrTx/>
              <a:buSzTx/>
              <a:buFontTx/>
              <a:buNone/>
              <a:tabLst/>
              <a:defRPr/>
            </a:pPr>
            <a:r>
              <a:rPr lang="sv-SE" dirty="0"/>
              <a:t>New </a:t>
            </a:r>
            <a:r>
              <a:rPr lang="sv-SE" dirty="0" err="1"/>
              <a:t>section</a:t>
            </a:r>
            <a:r>
              <a:rPr lang="sv-SE" dirty="0"/>
              <a:t> </a:t>
            </a:r>
            <a:r>
              <a:rPr lang="sv-SE" dirty="0" err="1"/>
              <a:t>header</a:t>
            </a:r>
            <a:r>
              <a:rPr lang="sv-SE" dirty="0"/>
              <a:t> (</a:t>
            </a:r>
            <a:r>
              <a:rPr lang="sv-SE" dirty="0" err="1"/>
              <a:t>vhite</a:t>
            </a:r>
            <a:r>
              <a:rPr lang="sv-SE" dirty="0"/>
              <a:t>)</a:t>
            </a:r>
          </a:p>
        </p:txBody>
      </p:sp>
      <p:sp>
        <p:nvSpPr>
          <p:cNvPr id="15" name="Platshållare för text 14">
            <a:extLst>
              <a:ext uri="{FF2B5EF4-FFF2-40B4-BE49-F238E27FC236}">
                <a16:creationId xmlns:a16="http://schemas.microsoft.com/office/drawing/2014/main" id="{92958D87-D8D8-704E-9098-0CC3332C5619}"/>
              </a:ext>
            </a:extLst>
          </p:cNvPr>
          <p:cNvSpPr>
            <a:spLocks noGrp="1"/>
          </p:cNvSpPr>
          <p:nvPr>
            <p:ph type="body" sz="quarter" idx="14" hasCustomPrompt="1"/>
          </p:nvPr>
        </p:nvSpPr>
        <p:spPr>
          <a:xfrm>
            <a:off x="720000" y="3332989"/>
            <a:ext cx="10614352" cy="1219200"/>
          </a:xfrm>
        </p:spPr>
        <p:txBody>
          <a:bodyPr>
            <a:noAutofit/>
          </a:bodyPr>
          <a:lstStyle>
            <a:lvl1pPr marL="0" indent="0" algn="ctr">
              <a:buNone/>
              <a:defRPr sz="3200" b="0" i="0">
                <a:latin typeface="Arial Narrow" panose="020B0604020202020204" pitchFamily="34" charset="0"/>
                <a:cs typeface="Arial Narrow" panose="020B0604020202020204" pitchFamily="34" charset="0"/>
              </a:defRPr>
            </a:lvl1pPr>
          </a:lstStyle>
          <a:p>
            <a:r>
              <a:rPr lang="sv-SE" dirty="0" err="1"/>
              <a:t>Subtitle</a:t>
            </a:r>
            <a:endParaRPr lang="sv-SE" dirty="0"/>
          </a:p>
        </p:txBody>
      </p:sp>
      <p:sp>
        <p:nvSpPr>
          <p:cNvPr id="7" name="Date Placeholder 1">
            <a:extLst>
              <a:ext uri="{FF2B5EF4-FFF2-40B4-BE49-F238E27FC236}">
                <a16:creationId xmlns:a16="http://schemas.microsoft.com/office/drawing/2014/main" id="{1FDA1F9E-A2C9-774B-A280-A91198D6D6BE}"/>
              </a:ext>
            </a:extLst>
          </p:cNvPr>
          <p:cNvSpPr>
            <a:spLocks noGrp="1"/>
          </p:cNvSpPr>
          <p:nvPr>
            <p:ph type="dt" sz="half" idx="2"/>
          </p:nvPr>
        </p:nvSpPr>
        <p:spPr>
          <a:xfrm>
            <a:off x="9671792" y="6501342"/>
            <a:ext cx="1305600" cy="338364"/>
          </a:xfrm>
          <a:prstGeom prst="rect">
            <a:avLst/>
          </a:prstGeom>
        </p:spPr>
        <p:txBody>
          <a:bodyPr vert="horz" lIns="91440" tIns="45720" rIns="91440" bIns="45720" rtlCol="0" anchor="ctr"/>
          <a:lstStyle>
            <a:lvl1pPr algn="l">
              <a:defRPr sz="933">
                <a:solidFill>
                  <a:schemeClr val="bg1">
                    <a:lumMod val="75000"/>
                  </a:schemeClr>
                </a:solidFill>
              </a:defRPr>
            </a:lvl1pPr>
          </a:lstStyle>
          <a:p>
            <a:fld id="{BF4D4D47-04B3-1C49-A3B6-252C604E63F8}" type="datetime1">
              <a:rPr lang="sv-SE" smtClean="0"/>
              <a:t>2025-06-05</a:t>
            </a:fld>
            <a:endParaRPr lang="sv-SE"/>
          </a:p>
        </p:txBody>
      </p:sp>
      <p:sp>
        <p:nvSpPr>
          <p:cNvPr id="9" name="Platshållare för bildnummer 2">
            <a:extLst>
              <a:ext uri="{FF2B5EF4-FFF2-40B4-BE49-F238E27FC236}">
                <a16:creationId xmlns:a16="http://schemas.microsoft.com/office/drawing/2014/main" id="{3DFD3A44-E47C-8946-855C-41815F3E8CC1}"/>
              </a:ext>
            </a:extLst>
          </p:cNvPr>
          <p:cNvSpPr>
            <a:spLocks noGrp="1"/>
          </p:cNvSpPr>
          <p:nvPr>
            <p:ph type="sldNum" sz="quarter" idx="4"/>
          </p:nvPr>
        </p:nvSpPr>
        <p:spPr>
          <a:xfrm>
            <a:off x="11046320" y="6501342"/>
            <a:ext cx="288032" cy="321141"/>
          </a:xfrm>
          <a:prstGeom prst="rect">
            <a:avLst/>
          </a:prstGeom>
        </p:spPr>
        <p:txBody>
          <a:bodyPr vert="horz" lIns="0" tIns="0" rIns="0" bIns="0" rtlCol="0" anchor="ctr"/>
          <a:lstStyle>
            <a:lvl1pPr algn="r">
              <a:defRPr sz="933">
                <a:solidFill>
                  <a:schemeClr val="bg1">
                    <a:lumMod val="75000"/>
                  </a:schemeClr>
                </a:solidFill>
              </a:defRPr>
            </a:lvl1pPr>
          </a:lstStyle>
          <a:p>
            <a:pPr>
              <a:defRPr/>
            </a:pPr>
            <a:fld id="{9426A61E-93B8-384D-8975-0A89DB09A550}" type="slidenum">
              <a:rPr lang="sv-SE" smtClean="0"/>
              <a:pPr>
                <a:defRPr/>
              </a:pPr>
              <a:t>‹#›</a:t>
            </a:fld>
            <a:endParaRPr lang="sv-SE"/>
          </a:p>
        </p:txBody>
      </p:sp>
      <p:sp>
        <p:nvSpPr>
          <p:cNvPr id="8" name="Platshållare för sidfot 5">
            <a:extLst>
              <a:ext uri="{FF2B5EF4-FFF2-40B4-BE49-F238E27FC236}">
                <a16:creationId xmlns:a16="http://schemas.microsoft.com/office/drawing/2014/main" id="{C28B2377-4B53-3745-96AC-04DF2F6CEF7B}"/>
              </a:ext>
            </a:extLst>
          </p:cNvPr>
          <p:cNvSpPr>
            <a:spLocks noGrp="1"/>
          </p:cNvSpPr>
          <p:nvPr>
            <p:ph type="ftr" sz="quarter" idx="3"/>
          </p:nvPr>
        </p:nvSpPr>
        <p:spPr>
          <a:xfrm>
            <a:off x="3163200" y="6607008"/>
            <a:ext cx="5088379" cy="143696"/>
          </a:xfrm>
          <a:prstGeom prst="rect">
            <a:avLst/>
          </a:prstGeom>
        </p:spPr>
        <p:txBody>
          <a:bodyPr lIns="0" tIns="0" rIns="0" bIns="0" anchor="t" anchorCtr="0">
            <a:noAutofit/>
          </a:bodyPr>
          <a:lstStyle>
            <a:lvl1pPr algn="l">
              <a:lnSpc>
                <a:spcPct val="100000"/>
              </a:lnSpc>
              <a:defRPr lang="sv-SE" sz="933" b="1" i="0" cap="none" spc="67"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pPr>
            <a:r>
              <a:rPr lang="en"/>
              <a:t>|      ORGANISATION NAME – CHANGE HEADER/FOOTER </a:t>
            </a:r>
          </a:p>
        </p:txBody>
      </p:sp>
    </p:spTree>
    <p:extLst>
      <p:ext uri="{BB962C8B-B14F-4D97-AF65-F5344CB8AC3E}">
        <p14:creationId xmlns:p14="http://schemas.microsoft.com/office/powerpoint/2010/main" val="96402177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046922" y="1129932"/>
            <a:ext cx="10086975" cy="778381"/>
          </a:xfrm>
        </p:spPr>
        <p:txBody>
          <a:bodyPr/>
          <a:lstStyle>
            <a:lvl1pPr>
              <a:lnSpc>
                <a:spcPct val="90000"/>
              </a:lnSpc>
              <a:defRPr sz="2800"/>
            </a:lvl1pPr>
          </a:lstStyle>
          <a:p>
            <a:r>
              <a:rPr lang="en-US"/>
              <a:t>Click to edit Master title style</a:t>
            </a:r>
          </a:p>
        </p:txBody>
      </p:sp>
      <p:cxnSp>
        <p:nvCxnSpPr>
          <p:cNvPr id="5" name="Straight Connector 4"/>
          <p:cNvCxnSpPr>
            <a:cxnSpLocks/>
          </p:cNvCxnSpPr>
          <p:nvPr userDrawn="1"/>
        </p:nvCxnSpPr>
        <p:spPr>
          <a:xfrm>
            <a:off x="291548" y="1484245"/>
            <a:ext cx="536225" cy="0"/>
          </a:xfrm>
          <a:prstGeom prst="line">
            <a:avLst/>
          </a:prstGeom>
          <a:ln/>
        </p:spPr>
        <p:style>
          <a:lnRef idx="3">
            <a:schemeClr val="dk1"/>
          </a:lnRef>
          <a:fillRef idx="0">
            <a:schemeClr val="dk1"/>
          </a:fillRef>
          <a:effectRef idx="2">
            <a:schemeClr val="dk1"/>
          </a:effectRef>
          <a:fontRef idx="minor">
            <a:schemeClr val="tx1"/>
          </a:fontRef>
        </p:style>
      </p:cxnSp>
      <p:sp>
        <p:nvSpPr>
          <p:cNvPr id="7" name="Espace réservé du numéro de diapositive 4">
            <a:extLst>
              <a:ext uri="{FF2B5EF4-FFF2-40B4-BE49-F238E27FC236}">
                <a16:creationId xmlns:a16="http://schemas.microsoft.com/office/drawing/2014/main" id="{F338BC9D-FA7F-5447-9F8E-AB7515DBD88F}"/>
              </a:ext>
            </a:extLst>
          </p:cNvPr>
          <p:cNvSpPr>
            <a:spLocks noGrp="1"/>
          </p:cNvSpPr>
          <p:nvPr>
            <p:ph type="sldNum" sz="quarter" idx="4"/>
          </p:nvPr>
        </p:nvSpPr>
        <p:spPr>
          <a:xfrm>
            <a:off x="8328910" y="6333377"/>
            <a:ext cx="2743200" cy="365125"/>
          </a:xfrm>
          <a:prstGeom prst="rect">
            <a:avLst/>
          </a:prstGeom>
        </p:spPr>
        <p:txBody>
          <a:bodyPr vert="horz" lIns="91440" tIns="45720" rIns="91440" bIns="45720" rtlCol="0" anchor="ctr"/>
          <a:lstStyle>
            <a:lvl1pPr algn="r">
              <a:defRPr sz="1400" b="0" i="0">
                <a:solidFill>
                  <a:srgbClr val="5792CE"/>
                </a:solidFill>
                <a:latin typeface="D-DIN" panose="020B0504030202030204" pitchFamily="34" charset="77"/>
              </a:defRPr>
            </a:lvl1pPr>
          </a:lstStyle>
          <a:p>
            <a:fld id="{783777ED-E0AE-DD49-A1E6-113717D9A99F}" type="slidenum">
              <a:rPr lang="fr-FR" smtClean="0"/>
              <a:pPr/>
              <a:t>‹#›</a:t>
            </a:fld>
            <a:endParaRPr lang="fr-FR"/>
          </a:p>
        </p:txBody>
      </p:sp>
      <p:pic>
        <p:nvPicPr>
          <p:cNvPr id="3" name="Image 2" descr="Une image contenant texte, logo, Police, Graphique&#10;&#10;Description générée automatiquement">
            <a:extLst>
              <a:ext uri="{FF2B5EF4-FFF2-40B4-BE49-F238E27FC236}">
                <a16:creationId xmlns:a16="http://schemas.microsoft.com/office/drawing/2014/main" id="{7612A9FC-8503-D860-FFD3-B37431A1540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sp>
        <p:nvSpPr>
          <p:cNvPr id="8" name="Text Placeholder 7">
            <a:extLst>
              <a:ext uri="{FF2B5EF4-FFF2-40B4-BE49-F238E27FC236}">
                <a16:creationId xmlns:a16="http://schemas.microsoft.com/office/drawing/2014/main" id="{C9436C66-5852-FAD0-4700-65DC7A93480A}"/>
              </a:ext>
            </a:extLst>
          </p:cNvPr>
          <p:cNvSpPr>
            <a:spLocks noGrp="1"/>
          </p:cNvSpPr>
          <p:nvPr>
            <p:ph type="body" sz="quarter" idx="10"/>
          </p:nvPr>
        </p:nvSpPr>
        <p:spPr>
          <a:xfrm>
            <a:off x="1046163" y="2168525"/>
            <a:ext cx="10026650" cy="3978275"/>
          </a:xfrm>
        </p:spPr>
        <p:txBody>
          <a:bodyPr/>
          <a:lstStyle>
            <a:lvl1pPr>
              <a:defRPr sz="2400">
                <a:solidFill>
                  <a:srgbClr val="5792CE"/>
                </a:solidFill>
              </a:defRPr>
            </a:lvl1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A8C736F-0B8E-D97E-F939-7ECE940D1C67}"/>
              </a:ext>
            </a:extLst>
          </p:cNvPr>
          <p:cNvSpPr/>
          <p:nvPr userDrawn="1"/>
        </p:nvSpPr>
        <p:spPr>
          <a:xfrm>
            <a:off x="0" y="1002324"/>
            <a:ext cx="12625754" cy="979624"/>
          </a:xfrm>
          <a:prstGeom prst="rect">
            <a:avLst/>
          </a:prstGeom>
          <a:solidFill>
            <a:srgbClr val="E1E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1046922" y="1129932"/>
            <a:ext cx="10086975" cy="778381"/>
          </a:xfrm>
        </p:spPr>
        <p:txBody>
          <a:bodyPr/>
          <a:lstStyle>
            <a:lvl1pPr>
              <a:lnSpc>
                <a:spcPct val="90000"/>
              </a:lnSpc>
              <a:defRPr sz="2800"/>
            </a:lvl1pPr>
          </a:lstStyle>
          <a:p>
            <a:r>
              <a:rPr lang="en-US"/>
              <a:t>Click to edit Master title style</a:t>
            </a:r>
          </a:p>
        </p:txBody>
      </p:sp>
      <p:cxnSp>
        <p:nvCxnSpPr>
          <p:cNvPr id="5" name="Straight Connector 4"/>
          <p:cNvCxnSpPr>
            <a:cxnSpLocks/>
          </p:cNvCxnSpPr>
          <p:nvPr userDrawn="1"/>
        </p:nvCxnSpPr>
        <p:spPr>
          <a:xfrm>
            <a:off x="291548" y="1484245"/>
            <a:ext cx="536225" cy="0"/>
          </a:xfrm>
          <a:prstGeom prst="line">
            <a:avLst/>
          </a:prstGeom>
          <a:ln/>
        </p:spPr>
        <p:style>
          <a:lnRef idx="3">
            <a:schemeClr val="dk1"/>
          </a:lnRef>
          <a:fillRef idx="0">
            <a:schemeClr val="dk1"/>
          </a:fillRef>
          <a:effectRef idx="2">
            <a:schemeClr val="dk1"/>
          </a:effectRef>
          <a:fontRef idx="minor">
            <a:schemeClr val="tx1"/>
          </a:fontRef>
        </p:style>
      </p:cxnSp>
      <p:sp>
        <p:nvSpPr>
          <p:cNvPr id="7" name="Espace réservé du numéro de diapositive 4">
            <a:extLst>
              <a:ext uri="{FF2B5EF4-FFF2-40B4-BE49-F238E27FC236}">
                <a16:creationId xmlns:a16="http://schemas.microsoft.com/office/drawing/2014/main" id="{F338BC9D-FA7F-5447-9F8E-AB7515DBD88F}"/>
              </a:ext>
            </a:extLst>
          </p:cNvPr>
          <p:cNvSpPr>
            <a:spLocks noGrp="1"/>
          </p:cNvSpPr>
          <p:nvPr>
            <p:ph type="sldNum" sz="quarter" idx="4"/>
          </p:nvPr>
        </p:nvSpPr>
        <p:spPr>
          <a:xfrm>
            <a:off x="8328910" y="6333377"/>
            <a:ext cx="2743200" cy="365125"/>
          </a:xfrm>
          <a:prstGeom prst="rect">
            <a:avLst/>
          </a:prstGeom>
        </p:spPr>
        <p:txBody>
          <a:bodyPr vert="horz" lIns="91440" tIns="45720" rIns="91440" bIns="45720" rtlCol="0" anchor="ctr"/>
          <a:lstStyle>
            <a:lvl1pPr algn="r">
              <a:defRPr sz="1400" b="0" i="0">
                <a:solidFill>
                  <a:srgbClr val="5792CE"/>
                </a:solidFill>
                <a:latin typeface="D-DIN" panose="020B0504030202030204" pitchFamily="34" charset="77"/>
              </a:defRPr>
            </a:lvl1pPr>
          </a:lstStyle>
          <a:p>
            <a:fld id="{783777ED-E0AE-DD49-A1E6-113717D9A99F}" type="slidenum">
              <a:rPr lang="fr-FR" smtClean="0"/>
              <a:pPr/>
              <a:t>‹#›</a:t>
            </a:fld>
            <a:endParaRPr lang="fr-FR"/>
          </a:p>
        </p:txBody>
      </p:sp>
      <p:pic>
        <p:nvPicPr>
          <p:cNvPr id="3" name="Image 2" descr="Une image contenant texte, logo, Police, Graphique&#10;&#10;Description générée automatiquement">
            <a:extLst>
              <a:ext uri="{FF2B5EF4-FFF2-40B4-BE49-F238E27FC236}">
                <a16:creationId xmlns:a16="http://schemas.microsoft.com/office/drawing/2014/main" id="{7612A9FC-8503-D860-FFD3-B37431A1540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sp>
        <p:nvSpPr>
          <p:cNvPr id="8" name="Text Placeholder 7">
            <a:extLst>
              <a:ext uri="{FF2B5EF4-FFF2-40B4-BE49-F238E27FC236}">
                <a16:creationId xmlns:a16="http://schemas.microsoft.com/office/drawing/2014/main" id="{C9436C66-5852-FAD0-4700-65DC7A93480A}"/>
              </a:ext>
            </a:extLst>
          </p:cNvPr>
          <p:cNvSpPr>
            <a:spLocks noGrp="1"/>
          </p:cNvSpPr>
          <p:nvPr>
            <p:ph type="body" sz="quarter" idx="10"/>
          </p:nvPr>
        </p:nvSpPr>
        <p:spPr>
          <a:xfrm>
            <a:off x="1046163" y="2168525"/>
            <a:ext cx="10026650" cy="3978275"/>
          </a:xfrm>
        </p:spPr>
        <p:txBody>
          <a:bodyPr/>
          <a:lstStyle>
            <a:lvl1pPr>
              <a:defRPr sz="2400">
                <a:solidFill>
                  <a:srgbClr val="5792CE"/>
                </a:solidFill>
              </a:defRPr>
            </a:lvl1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32229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046922" y="1129932"/>
            <a:ext cx="10086975" cy="778381"/>
          </a:xfrm>
        </p:spPr>
        <p:txBody>
          <a:bodyPr/>
          <a:lstStyle>
            <a:lvl1pPr>
              <a:lnSpc>
                <a:spcPct val="90000"/>
              </a:lnSpc>
              <a:defRPr sz="2800"/>
            </a:lvl1pPr>
          </a:lstStyle>
          <a:p>
            <a:r>
              <a:rPr lang="en-US"/>
              <a:t>Click to edit Master title style</a:t>
            </a:r>
          </a:p>
        </p:txBody>
      </p:sp>
      <p:sp>
        <p:nvSpPr>
          <p:cNvPr id="3" name="Rectangle 2"/>
          <p:cNvSpPr/>
          <p:nvPr userDrawn="1"/>
        </p:nvSpPr>
        <p:spPr>
          <a:xfrm>
            <a:off x="0" y="2060575"/>
            <a:ext cx="12192000" cy="4797425"/>
          </a:xfrm>
          <a:prstGeom prst="rect">
            <a:avLst/>
          </a:prstGeom>
          <a:solidFill>
            <a:srgbClr val="0F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0F2235"/>
              </a:solidFill>
              <a:latin typeface="D-DIN" panose="020B0504030202030204" pitchFamily="34" charset="77"/>
            </a:endParaRPr>
          </a:p>
        </p:txBody>
      </p:sp>
      <p:pic>
        <p:nvPicPr>
          <p:cNvPr id="6" name="Image 5">
            <a:extLst>
              <a:ext uri="{FF2B5EF4-FFF2-40B4-BE49-F238E27FC236}">
                <a16:creationId xmlns:a16="http://schemas.microsoft.com/office/drawing/2014/main" id="{029E551B-2A1B-A747-8013-E8E6879FEB7F}"/>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9443405" y="4040877"/>
            <a:ext cx="5106076" cy="5106076"/>
          </a:xfrm>
          <a:prstGeom prst="rect">
            <a:avLst/>
          </a:prstGeom>
        </p:spPr>
      </p:pic>
      <p:cxnSp>
        <p:nvCxnSpPr>
          <p:cNvPr id="7" name="Straight Connector 4">
            <a:extLst>
              <a:ext uri="{FF2B5EF4-FFF2-40B4-BE49-F238E27FC236}">
                <a16:creationId xmlns:a16="http://schemas.microsoft.com/office/drawing/2014/main" id="{728F4451-9DEA-4247-B64E-C1747BECCC2A}"/>
              </a:ext>
            </a:extLst>
          </p:cNvPr>
          <p:cNvCxnSpPr>
            <a:cxnSpLocks/>
          </p:cNvCxnSpPr>
          <p:nvPr userDrawn="1"/>
        </p:nvCxnSpPr>
        <p:spPr>
          <a:xfrm>
            <a:off x="291548" y="1484245"/>
            <a:ext cx="536225" cy="0"/>
          </a:xfrm>
          <a:prstGeom prst="line">
            <a:avLst/>
          </a:prstGeom>
          <a:ln/>
        </p:spPr>
        <p:style>
          <a:lnRef idx="3">
            <a:schemeClr val="dk1"/>
          </a:lnRef>
          <a:fillRef idx="0">
            <a:schemeClr val="dk1"/>
          </a:fillRef>
          <a:effectRef idx="2">
            <a:schemeClr val="dk1"/>
          </a:effectRef>
          <a:fontRef idx="minor">
            <a:schemeClr val="tx1"/>
          </a:fontRef>
        </p:style>
      </p:cxnSp>
      <p:pic>
        <p:nvPicPr>
          <p:cNvPr id="9" name="Image 8">
            <a:extLst>
              <a:ext uri="{FF2B5EF4-FFF2-40B4-BE49-F238E27FC236}">
                <a16:creationId xmlns:a16="http://schemas.microsoft.com/office/drawing/2014/main" id="{973B4B14-B59F-7B47-88AC-5D4F6C691712}"/>
              </a:ext>
            </a:extLst>
          </p:cNvPr>
          <p:cNvPicPr>
            <a:picLocks noChangeAspect="1"/>
          </p:cNvPicPr>
          <p:nvPr userDrawn="1"/>
        </p:nvPicPr>
        <p:blipFill>
          <a:blip r:embed="rId3"/>
          <a:stretch>
            <a:fillRect/>
          </a:stretch>
        </p:blipFill>
        <p:spPr>
          <a:xfrm>
            <a:off x="985135" y="6422543"/>
            <a:ext cx="280187" cy="186791"/>
          </a:xfrm>
          <a:prstGeom prst="rect">
            <a:avLst/>
          </a:prstGeom>
        </p:spPr>
      </p:pic>
      <p:sp>
        <p:nvSpPr>
          <p:cNvPr id="12" name="Espace réservé du numéro de diapositive 4">
            <a:extLst>
              <a:ext uri="{FF2B5EF4-FFF2-40B4-BE49-F238E27FC236}">
                <a16:creationId xmlns:a16="http://schemas.microsoft.com/office/drawing/2014/main" id="{33C1A946-B5E3-A749-89BC-9B776C389431}"/>
              </a:ext>
            </a:extLst>
          </p:cNvPr>
          <p:cNvSpPr txBox="1">
            <a:spLocks/>
          </p:cNvSpPr>
          <p:nvPr userDrawn="1"/>
        </p:nvSpPr>
        <p:spPr>
          <a:xfrm>
            <a:off x="8328910" y="6333377"/>
            <a:ext cx="2743200" cy="365125"/>
          </a:xfrm>
          <a:prstGeom prst="rect">
            <a:avLst/>
          </a:prstGeom>
        </p:spPr>
        <p:txBody>
          <a:bodyPr vert="horz" lIns="91440" tIns="45720" rIns="91440" bIns="45720" rtlCol="0" anchor="ctr"/>
          <a:lstStyle>
            <a:defPPr>
              <a:defRPr lang="en-US"/>
            </a:defPPr>
            <a:lvl1pPr marL="0" algn="r" defTabSz="914330" rtl="0" eaLnBrk="1" latinLnBrk="0" hangingPunct="1">
              <a:defRPr sz="1400" b="0" i="0" kern="1200">
                <a:solidFill>
                  <a:srgbClr val="5792CE"/>
                </a:solidFill>
                <a:latin typeface="D-DIN" panose="020B0504030202030204" pitchFamily="34" charset="77"/>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a:lstStyle>
          <a:p>
            <a:fld id="{783777ED-E0AE-DD49-A1E6-113717D9A99F}" type="slidenum">
              <a:rPr lang="fr-FR" smtClean="0">
                <a:solidFill>
                  <a:schemeClr val="bg1"/>
                </a:solidFill>
              </a:rPr>
              <a:pPr/>
              <a:t>‹#›</a:t>
            </a:fld>
            <a:endParaRPr lang="fr-FR">
              <a:solidFill>
                <a:schemeClr val="bg1"/>
              </a:solidFill>
            </a:endParaRPr>
          </a:p>
        </p:txBody>
      </p:sp>
      <p:sp>
        <p:nvSpPr>
          <p:cNvPr id="5" name="Rectangle 7">
            <a:extLst>
              <a:ext uri="{FF2B5EF4-FFF2-40B4-BE49-F238E27FC236}">
                <a16:creationId xmlns:a16="http://schemas.microsoft.com/office/drawing/2014/main" id="{89EFE595-4F6C-994A-6F9A-253F5CEDC1C8}"/>
              </a:ext>
            </a:extLst>
          </p:cNvPr>
          <p:cNvSpPr>
            <a:spLocks noChangeArrowheads="1"/>
          </p:cNvSpPr>
          <p:nvPr userDrawn="1"/>
        </p:nvSpPr>
        <p:spPr bwMode="auto">
          <a:xfrm>
            <a:off x="1265322" y="6339901"/>
            <a:ext cx="864339" cy="338554"/>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FFFFFF"/>
                </a:solidFill>
                <a:effectLst/>
                <a:latin typeface="D-DIN" panose="020B0504030202030204" pitchFamily="34" charset="77"/>
              </a:rPr>
              <a:t>Funded by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FFFFFF"/>
                </a:solidFill>
                <a:effectLst/>
                <a:latin typeface="D-DIN" panose="020B0504030202030204" pitchFamily="34" charset="77"/>
              </a:rPr>
              <a:t>European Union</a:t>
            </a:r>
            <a:endParaRPr kumimoji="0" lang="fr-FR" altLang="fr-FR" sz="800" b="0" i="0" u="none" strike="noStrike" cap="none" normalizeH="0" baseline="0">
              <a:ln>
                <a:noFill/>
              </a:ln>
              <a:solidFill>
                <a:srgbClr val="FFFFFF"/>
              </a:solidFill>
              <a:effectLst/>
              <a:latin typeface="D-DIN" panose="020B0504030202030204" pitchFamily="34" charset="77"/>
            </a:endParaRPr>
          </a:p>
        </p:txBody>
      </p:sp>
      <p:pic>
        <p:nvPicPr>
          <p:cNvPr id="10" name="Image 9" descr="Une image contenant texte, logo, Police, Graphique&#10;&#10;Description générée automatiquement">
            <a:extLst>
              <a:ext uri="{FF2B5EF4-FFF2-40B4-BE49-F238E27FC236}">
                <a16:creationId xmlns:a16="http://schemas.microsoft.com/office/drawing/2014/main" id="{45ED96F1-9492-1826-A096-909EC8776061}"/>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rgbClr val="0F223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46922" y="1882941"/>
            <a:ext cx="3758364" cy="1861285"/>
          </a:xfrm>
        </p:spPr>
        <p:txBody>
          <a:bodyPr/>
          <a:lstStyle>
            <a:lvl1pPr>
              <a:lnSpc>
                <a:spcPct val="90000"/>
              </a:lnSpc>
              <a:defRPr sz="3200">
                <a:solidFill>
                  <a:srgbClr val="FFFFFF"/>
                </a:solidFill>
              </a:defRPr>
            </a:lvl1pPr>
          </a:lstStyle>
          <a:p>
            <a:r>
              <a:rPr lang="en-US"/>
              <a:t>Click to edit Master title style</a:t>
            </a:r>
          </a:p>
        </p:txBody>
      </p:sp>
      <p:sp>
        <p:nvSpPr>
          <p:cNvPr id="5" name="Rectangle 7">
            <a:extLst>
              <a:ext uri="{FF2B5EF4-FFF2-40B4-BE49-F238E27FC236}">
                <a16:creationId xmlns:a16="http://schemas.microsoft.com/office/drawing/2014/main" id="{26C37D05-8C39-8D0E-4523-3E57A25D217F}"/>
              </a:ext>
            </a:extLst>
          </p:cNvPr>
          <p:cNvSpPr>
            <a:spLocks noChangeArrowheads="1"/>
          </p:cNvSpPr>
          <p:nvPr userDrawn="1"/>
        </p:nvSpPr>
        <p:spPr bwMode="auto">
          <a:xfrm>
            <a:off x="1265322" y="6339901"/>
            <a:ext cx="864339" cy="338554"/>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FFFFFF"/>
                </a:solidFill>
                <a:effectLst/>
                <a:latin typeface="D-DIN" panose="020B0504030202030204" pitchFamily="34" charset="77"/>
              </a:rPr>
              <a:t>Funded by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FFFFFF"/>
                </a:solidFill>
                <a:effectLst/>
                <a:latin typeface="D-DIN" panose="020B0504030202030204" pitchFamily="34" charset="77"/>
              </a:rPr>
              <a:t>European Union</a:t>
            </a:r>
            <a:endParaRPr kumimoji="0" lang="fr-FR" altLang="fr-FR" sz="800" b="0" i="0" u="none" strike="noStrike" cap="none" normalizeH="0" baseline="0">
              <a:ln>
                <a:noFill/>
              </a:ln>
              <a:solidFill>
                <a:srgbClr val="FFFFFF"/>
              </a:solidFill>
              <a:effectLst/>
              <a:latin typeface="D-DIN" panose="020B0504030202030204" pitchFamily="34" charset="7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3" name="Rectangle 2"/>
          <p:cNvSpPr/>
          <p:nvPr userDrawn="1"/>
        </p:nvSpPr>
        <p:spPr>
          <a:xfrm>
            <a:off x="0" y="2060575"/>
            <a:ext cx="12192000" cy="4797425"/>
          </a:xfrm>
          <a:prstGeom prst="rect">
            <a:avLst/>
          </a:prstGeom>
          <a:solidFill>
            <a:srgbClr val="0F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0F2235"/>
              </a:solidFill>
              <a:latin typeface="D-DIN" panose="020B0504030202030204" pitchFamily="34" charset="77"/>
            </a:endParaRPr>
          </a:p>
        </p:txBody>
      </p:sp>
      <p:sp>
        <p:nvSpPr>
          <p:cNvPr id="6" name="Picture Placeholder 8"/>
          <p:cNvSpPr>
            <a:spLocks noGrp="1"/>
          </p:cNvSpPr>
          <p:nvPr>
            <p:ph type="pic" sz="quarter" idx="12"/>
          </p:nvPr>
        </p:nvSpPr>
        <p:spPr>
          <a:xfrm>
            <a:off x="0" y="2060575"/>
            <a:ext cx="6096000" cy="4797425"/>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pic>
        <p:nvPicPr>
          <p:cNvPr id="7" name="Image 6">
            <a:extLst>
              <a:ext uri="{FF2B5EF4-FFF2-40B4-BE49-F238E27FC236}">
                <a16:creationId xmlns:a16="http://schemas.microsoft.com/office/drawing/2014/main" id="{B6894A4E-F8F8-4E4A-BE8E-73FCCE0E0ED2}"/>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9443405" y="4040877"/>
            <a:ext cx="5106076" cy="5106076"/>
          </a:xfrm>
          <a:prstGeom prst="rect">
            <a:avLst/>
          </a:prstGeom>
        </p:spPr>
      </p:pic>
      <p:cxnSp>
        <p:nvCxnSpPr>
          <p:cNvPr id="8" name="Straight Connector 4">
            <a:extLst>
              <a:ext uri="{FF2B5EF4-FFF2-40B4-BE49-F238E27FC236}">
                <a16:creationId xmlns:a16="http://schemas.microsoft.com/office/drawing/2014/main" id="{7A3D5ADF-0FF0-F74C-8C46-EC4A8FF102DC}"/>
              </a:ext>
            </a:extLst>
          </p:cNvPr>
          <p:cNvCxnSpPr>
            <a:cxnSpLocks/>
          </p:cNvCxnSpPr>
          <p:nvPr userDrawn="1"/>
        </p:nvCxnSpPr>
        <p:spPr>
          <a:xfrm>
            <a:off x="291548" y="1484245"/>
            <a:ext cx="536225" cy="0"/>
          </a:xfrm>
          <a:prstGeom prst="line">
            <a:avLst/>
          </a:prstGeom>
          <a:ln/>
        </p:spPr>
        <p:style>
          <a:lnRef idx="3">
            <a:schemeClr val="dk1"/>
          </a:lnRef>
          <a:fillRef idx="0">
            <a:schemeClr val="dk1"/>
          </a:fillRef>
          <a:effectRef idx="2">
            <a:schemeClr val="dk1"/>
          </a:effectRef>
          <a:fontRef idx="minor">
            <a:schemeClr val="tx1"/>
          </a:fontRef>
        </p:style>
      </p:cxnSp>
      <p:sp>
        <p:nvSpPr>
          <p:cNvPr id="9" name="Title 1">
            <a:extLst>
              <a:ext uri="{FF2B5EF4-FFF2-40B4-BE49-F238E27FC236}">
                <a16:creationId xmlns:a16="http://schemas.microsoft.com/office/drawing/2014/main" id="{CB162B83-8B66-2F4E-85DF-7585E43B8FE9}"/>
              </a:ext>
            </a:extLst>
          </p:cNvPr>
          <p:cNvSpPr>
            <a:spLocks noGrp="1"/>
          </p:cNvSpPr>
          <p:nvPr>
            <p:ph type="title"/>
          </p:nvPr>
        </p:nvSpPr>
        <p:spPr>
          <a:xfrm>
            <a:off x="1046922" y="1129932"/>
            <a:ext cx="10086975" cy="778381"/>
          </a:xfrm>
        </p:spPr>
        <p:txBody>
          <a:bodyPr/>
          <a:lstStyle>
            <a:lvl1pPr>
              <a:lnSpc>
                <a:spcPct val="90000"/>
              </a:lnSpc>
              <a:defRPr sz="2800"/>
            </a:lvl1pPr>
          </a:lstStyle>
          <a:p>
            <a:r>
              <a:rPr lang="en-US"/>
              <a:t>Click to edit Master title style</a:t>
            </a:r>
          </a:p>
        </p:txBody>
      </p:sp>
      <p:pic>
        <p:nvPicPr>
          <p:cNvPr id="13" name="Image 12">
            <a:extLst>
              <a:ext uri="{FF2B5EF4-FFF2-40B4-BE49-F238E27FC236}">
                <a16:creationId xmlns:a16="http://schemas.microsoft.com/office/drawing/2014/main" id="{6C289D1C-0975-0E44-BE2F-076CA8D003E9}"/>
              </a:ext>
            </a:extLst>
          </p:cNvPr>
          <p:cNvPicPr>
            <a:picLocks noChangeAspect="1"/>
          </p:cNvPicPr>
          <p:nvPr userDrawn="1"/>
        </p:nvPicPr>
        <p:blipFill>
          <a:blip r:embed="rId3"/>
          <a:stretch>
            <a:fillRect/>
          </a:stretch>
        </p:blipFill>
        <p:spPr>
          <a:xfrm>
            <a:off x="985135" y="6422543"/>
            <a:ext cx="280187" cy="186791"/>
          </a:xfrm>
          <a:prstGeom prst="rect">
            <a:avLst/>
          </a:prstGeom>
        </p:spPr>
      </p:pic>
      <p:sp>
        <p:nvSpPr>
          <p:cNvPr id="14" name="Espace réservé du numéro de diapositive 4">
            <a:extLst>
              <a:ext uri="{FF2B5EF4-FFF2-40B4-BE49-F238E27FC236}">
                <a16:creationId xmlns:a16="http://schemas.microsoft.com/office/drawing/2014/main" id="{5E66EC68-A22C-FE46-9D62-355797F95BE9}"/>
              </a:ext>
            </a:extLst>
          </p:cNvPr>
          <p:cNvSpPr txBox="1">
            <a:spLocks/>
          </p:cNvSpPr>
          <p:nvPr userDrawn="1"/>
        </p:nvSpPr>
        <p:spPr>
          <a:xfrm>
            <a:off x="8328910" y="6333377"/>
            <a:ext cx="2743200" cy="365125"/>
          </a:xfrm>
          <a:prstGeom prst="rect">
            <a:avLst/>
          </a:prstGeom>
        </p:spPr>
        <p:txBody>
          <a:bodyPr vert="horz" lIns="91440" tIns="45720" rIns="91440" bIns="45720" rtlCol="0" anchor="ctr"/>
          <a:lstStyle>
            <a:defPPr>
              <a:defRPr lang="en-US"/>
            </a:defPPr>
            <a:lvl1pPr marL="0" algn="r" defTabSz="914330" rtl="0" eaLnBrk="1" latinLnBrk="0" hangingPunct="1">
              <a:defRPr sz="1400" b="0" i="0" kern="1200">
                <a:solidFill>
                  <a:srgbClr val="5792CE"/>
                </a:solidFill>
                <a:latin typeface="D-DIN" panose="020B0504030202030204" pitchFamily="34" charset="77"/>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a:lstStyle>
          <a:p>
            <a:fld id="{783777ED-E0AE-DD49-A1E6-113717D9A99F}" type="slidenum">
              <a:rPr lang="fr-FR" smtClean="0">
                <a:solidFill>
                  <a:schemeClr val="bg1"/>
                </a:solidFill>
              </a:rPr>
              <a:pPr/>
              <a:t>‹#›</a:t>
            </a:fld>
            <a:endParaRPr lang="fr-FR">
              <a:solidFill>
                <a:schemeClr val="bg1"/>
              </a:solidFill>
            </a:endParaRPr>
          </a:p>
        </p:txBody>
      </p:sp>
      <p:sp>
        <p:nvSpPr>
          <p:cNvPr id="2" name="Rectangle 7">
            <a:extLst>
              <a:ext uri="{FF2B5EF4-FFF2-40B4-BE49-F238E27FC236}">
                <a16:creationId xmlns:a16="http://schemas.microsoft.com/office/drawing/2014/main" id="{9D0C50CC-4362-4406-F0A4-87407CFDCA21}"/>
              </a:ext>
            </a:extLst>
          </p:cNvPr>
          <p:cNvSpPr>
            <a:spLocks noChangeArrowheads="1"/>
          </p:cNvSpPr>
          <p:nvPr userDrawn="1"/>
        </p:nvSpPr>
        <p:spPr bwMode="auto">
          <a:xfrm>
            <a:off x="1265322" y="6339901"/>
            <a:ext cx="864339" cy="338554"/>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Funded by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European Union</a:t>
            </a:r>
            <a:endParaRPr kumimoji="0" lang="fr-FR" altLang="fr-FR" sz="800" b="0" i="0" u="none" strike="noStrike" cap="none" normalizeH="0" baseline="0">
              <a:ln>
                <a:noFill/>
              </a:ln>
              <a:solidFill>
                <a:srgbClr val="0F2235"/>
              </a:solidFill>
              <a:effectLst/>
              <a:latin typeface="D-DIN" panose="020B0504030202030204" pitchFamily="34" charset="77"/>
            </a:endParaRPr>
          </a:p>
        </p:txBody>
      </p:sp>
      <p:pic>
        <p:nvPicPr>
          <p:cNvPr id="4" name="Image 3" descr="Une image contenant texte, logo, Police, Graphique&#10;&#10;Description générée automatiquement">
            <a:extLst>
              <a:ext uri="{FF2B5EF4-FFF2-40B4-BE49-F238E27FC236}">
                <a16:creationId xmlns:a16="http://schemas.microsoft.com/office/drawing/2014/main" id="{A37FC56B-4E1C-8D48-F5DC-0CEA91DB744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8_Custom Layout">
    <p:spTree>
      <p:nvGrpSpPr>
        <p:cNvPr id="1" name=""/>
        <p:cNvGrpSpPr/>
        <p:nvPr/>
      </p:nvGrpSpPr>
      <p:grpSpPr>
        <a:xfrm>
          <a:off x="0" y="0"/>
          <a:ext cx="0" cy="0"/>
          <a:chOff x="0" y="0"/>
          <a:chExt cx="0" cy="0"/>
        </a:xfrm>
      </p:grpSpPr>
      <p:sp>
        <p:nvSpPr>
          <p:cNvPr id="3" name="Rectangle 2"/>
          <p:cNvSpPr/>
          <p:nvPr userDrawn="1"/>
        </p:nvSpPr>
        <p:spPr>
          <a:xfrm>
            <a:off x="0" y="1"/>
            <a:ext cx="12192000" cy="6858000"/>
          </a:xfrm>
          <a:prstGeom prst="rect">
            <a:avLst/>
          </a:prstGeom>
          <a:solidFill>
            <a:srgbClr val="0F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D-DIN" panose="020B0504030202030204" pitchFamily="34" charset="77"/>
            </a:endParaRPr>
          </a:p>
        </p:txBody>
      </p:sp>
      <p:sp>
        <p:nvSpPr>
          <p:cNvPr id="6" name="Picture Placeholder 8"/>
          <p:cNvSpPr>
            <a:spLocks noGrp="1"/>
          </p:cNvSpPr>
          <p:nvPr>
            <p:ph type="pic" sz="quarter" idx="12"/>
          </p:nvPr>
        </p:nvSpPr>
        <p:spPr>
          <a:xfrm>
            <a:off x="0" y="1"/>
            <a:ext cx="6096000" cy="6858000"/>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pic>
        <p:nvPicPr>
          <p:cNvPr id="4" name="Image 3">
            <a:extLst>
              <a:ext uri="{FF2B5EF4-FFF2-40B4-BE49-F238E27FC236}">
                <a16:creationId xmlns:a16="http://schemas.microsoft.com/office/drawing/2014/main" id="{2C375E9E-FE6E-5742-8036-4C10860A86C4}"/>
              </a:ext>
            </a:extLst>
          </p:cNvPr>
          <p:cNvPicPr>
            <a:picLocks noChangeAspect="1"/>
          </p:cNvPicPr>
          <p:nvPr userDrawn="1"/>
        </p:nvPicPr>
        <p:blipFill>
          <a:blip r:embed="rId2">
            <a:lum/>
            <a:alphaModFix amt="20000"/>
            <a:extLst>
              <a:ext uri="{28A0092B-C50C-407E-A947-70E740481C1C}">
                <a14:useLocalDpi xmlns:a14="http://schemas.microsoft.com/office/drawing/2010/main" val="0"/>
              </a:ext>
            </a:extLst>
          </a:blip>
          <a:stretch>
            <a:fillRect/>
          </a:stretch>
        </p:blipFill>
        <p:spPr>
          <a:xfrm>
            <a:off x="9443405" y="4040877"/>
            <a:ext cx="5106076" cy="5106076"/>
          </a:xfrm>
          <a:prstGeom prst="rect">
            <a:avLst/>
          </a:prstGeom>
          <a:noFill/>
        </p:spPr>
      </p:pic>
      <p:pic>
        <p:nvPicPr>
          <p:cNvPr id="9" name="Image 8">
            <a:extLst>
              <a:ext uri="{FF2B5EF4-FFF2-40B4-BE49-F238E27FC236}">
                <a16:creationId xmlns:a16="http://schemas.microsoft.com/office/drawing/2014/main" id="{622DE258-2E0C-214F-95DA-597BE352AA1B}"/>
              </a:ext>
            </a:extLst>
          </p:cNvPr>
          <p:cNvPicPr>
            <a:picLocks noChangeAspect="1"/>
          </p:cNvPicPr>
          <p:nvPr userDrawn="1"/>
        </p:nvPicPr>
        <p:blipFill>
          <a:blip r:embed="rId3"/>
          <a:stretch>
            <a:fillRect/>
          </a:stretch>
        </p:blipFill>
        <p:spPr>
          <a:xfrm>
            <a:off x="985135" y="6422543"/>
            <a:ext cx="280187" cy="186791"/>
          </a:xfrm>
          <a:prstGeom prst="rect">
            <a:avLst/>
          </a:prstGeom>
        </p:spPr>
      </p:pic>
      <p:sp>
        <p:nvSpPr>
          <p:cNvPr id="10" name="Espace réservé du numéro de diapositive 4">
            <a:extLst>
              <a:ext uri="{FF2B5EF4-FFF2-40B4-BE49-F238E27FC236}">
                <a16:creationId xmlns:a16="http://schemas.microsoft.com/office/drawing/2014/main" id="{6272DD9C-2FE4-1441-9E44-F05D7D83D166}"/>
              </a:ext>
            </a:extLst>
          </p:cNvPr>
          <p:cNvSpPr txBox="1">
            <a:spLocks/>
          </p:cNvSpPr>
          <p:nvPr userDrawn="1"/>
        </p:nvSpPr>
        <p:spPr>
          <a:xfrm>
            <a:off x="8328910" y="6333377"/>
            <a:ext cx="2743200" cy="365125"/>
          </a:xfrm>
          <a:prstGeom prst="rect">
            <a:avLst/>
          </a:prstGeom>
        </p:spPr>
        <p:txBody>
          <a:bodyPr vert="horz" lIns="91440" tIns="45720" rIns="91440" bIns="45720" rtlCol="0" anchor="ctr"/>
          <a:lstStyle>
            <a:defPPr>
              <a:defRPr lang="en-US"/>
            </a:defPPr>
            <a:lvl1pPr marL="0" algn="r" defTabSz="914330" rtl="0" eaLnBrk="1" latinLnBrk="0" hangingPunct="1">
              <a:defRPr sz="1400" b="0" i="0" kern="1200">
                <a:solidFill>
                  <a:srgbClr val="5792CE"/>
                </a:solidFill>
                <a:latin typeface="D-DIN" panose="020B0504030202030204" pitchFamily="34" charset="77"/>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a:lstStyle>
          <a:p>
            <a:fld id="{783777ED-E0AE-DD49-A1E6-113717D9A99F}" type="slidenum">
              <a:rPr lang="fr-FR" smtClean="0">
                <a:solidFill>
                  <a:schemeClr val="bg1"/>
                </a:solidFill>
              </a:rPr>
              <a:pPr/>
              <a:t>‹#›</a:t>
            </a:fld>
            <a:endParaRPr lang="fr-FR">
              <a:solidFill>
                <a:schemeClr val="bg1"/>
              </a:solidFill>
            </a:endParaRPr>
          </a:p>
        </p:txBody>
      </p:sp>
      <p:sp>
        <p:nvSpPr>
          <p:cNvPr id="2" name="Rectangle 7">
            <a:extLst>
              <a:ext uri="{FF2B5EF4-FFF2-40B4-BE49-F238E27FC236}">
                <a16:creationId xmlns:a16="http://schemas.microsoft.com/office/drawing/2014/main" id="{37CCBB35-8574-DDBD-11DC-D28564B9A67C}"/>
              </a:ext>
            </a:extLst>
          </p:cNvPr>
          <p:cNvSpPr>
            <a:spLocks noChangeArrowheads="1"/>
          </p:cNvSpPr>
          <p:nvPr userDrawn="1"/>
        </p:nvSpPr>
        <p:spPr bwMode="auto">
          <a:xfrm>
            <a:off x="1265322" y="6339901"/>
            <a:ext cx="864339" cy="338554"/>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Funded by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European Union</a:t>
            </a:r>
            <a:endParaRPr kumimoji="0" lang="fr-FR" altLang="fr-FR" sz="800" b="0" i="0" u="none" strike="noStrike" cap="none" normalizeH="0" baseline="0">
              <a:ln>
                <a:noFill/>
              </a:ln>
              <a:solidFill>
                <a:srgbClr val="0F2235"/>
              </a:solidFill>
              <a:effectLst/>
              <a:latin typeface="D-DIN" panose="020B0504030202030204" pitchFamily="34" charset="77"/>
            </a:endParaRPr>
          </a:p>
        </p:txBody>
      </p:sp>
      <p:pic>
        <p:nvPicPr>
          <p:cNvPr id="14" name="Image 13" descr="Une image contenant noir, obscurité&#10;&#10;Description générée automatiquement">
            <a:extLst>
              <a:ext uri="{FF2B5EF4-FFF2-40B4-BE49-F238E27FC236}">
                <a16:creationId xmlns:a16="http://schemas.microsoft.com/office/drawing/2014/main" id="{0A95371C-5F0B-B427-7055-4F41946894B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85135" y="291001"/>
            <a:ext cx="1734360" cy="26959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A897265-F23D-4B6E-A916-CCEAB037C779}"/>
              </a:ext>
            </a:extLst>
          </p:cNvPr>
          <p:cNvSpPr/>
          <p:nvPr userDrawn="1"/>
        </p:nvSpPr>
        <p:spPr>
          <a:xfrm>
            <a:off x="5380722" y="0"/>
            <a:ext cx="6937282" cy="6858000"/>
          </a:xfrm>
          <a:prstGeom prst="rect">
            <a:avLst/>
          </a:prstGeom>
          <a:gradFill>
            <a:gsLst>
              <a:gs pos="0">
                <a:srgbClr val="AED7BD"/>
              </a:gs>
              <a:gs pos="100000">
                <a:srgbClr val="5792CE"/>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88000" tIns="0" rIns="251999" bIns="288000" numCol="1" spcCol="0" rtlCol="0" fromWordArt="0" anchor="b" anchorCtr="0" forceAA="0" compatLnSpc="1">
            <a:prstTxWarp prst="textNoShape">
              <a:avLst/>
            </a:prstTxWarp>
            <a:noAutofit/>
          </a:bodyPr>
          <a:lstStyle/>
          <a:p>
            <a:endParaRPr lang="en-US" sz="1000">
              <a:solidFill>
                <a:schemeClr val="bg1"/>
              </a:solidFill>
              <a:latin typeface="D-DIN" panose="020B0504030202030204" pitchFamily="34" charset="77"/>
            </a:endParaRPr>
          </a:p>
        </p:txBody>
      </p:sp>
      <p:sp>
        <p:nvSpPr>
          <p:cNvPr id="2" name="Title 1"/>
          <p:cNvSpPr>
            <a:spLocks noGrp="1"/>
          </p:cNvSpPr>
          <p:nvPr>
            <p:ph type="title"/>
          </p:nvPr>
        </p:nvSpPr>
        <p:spPr>
          <a:xfrm>
            <a:off x="1058103" y="1882941"/>
            <a:ext cx="3758364" cy="1861285"/>
          </a:xfrm>
        </p:spPr>
        <p:txBody>
          <a:bodyPr/>
          <a:lstStyle>
            <a:lvl1pPr>
              <a:lnSpc>
                <a:spcPct val="90000"/>
              </a:lnSpc>
              <a:defRPr sz="3200"/>
            </a:lvl1pPr>
          </a:lstStyle>
          <a:p>
            <a:r>
              <a:rPr lang="en-US"/>
              <a:t>Click to edit Master title style</a:t>
            </a:r>
          </a:p>
        </p:txBody>
      </p:sp>
      <p:pic>
        <p:nvPicPr>
          <p:cNvPr id="3" name="Image 2" descr="Une image contenant texte, logo, Police, Graphique&#10;&#10;Description générée automatiquement">
            <a:extLst>
              <a:ext uri="{FF2B5EF4-FFF2-40B4-BE49-F238E27FC236}">
                <a16:creationId xmlns:a16="http://schemas.microsoft.com/office/drawing/2014/main" id="{83E2963E-A6A1-1A89-D003-89E04D2DB6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D2881E-EDE5-FF44-AD62-5B2F22734456}"/>
              </a:ext>
            </a:extLst>
          </p:cNvPr>
          <p:cNvSpPr/>
          <p:nvPr userDrawn="1"/>
        </p:nvSpPr>
        <p:spPr>
          <a:xfrm>
            <a:off x="0" y="6206591"/>
            <a:ext cx="12192000" cy="651409"/>
          </a:xfrm>
          <a:prstGeom prst="rect">
            <a:avLst/>
          </a:prstGeom>
          <a:solidFill>
            <a:srgbClr val="0F2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0F2235"/>
              </a:solidFill>
              <a:latin typeface="D-DIN" panose="020B0504030202030204" pitchFamily="34" charset="77"/>
            </a:endParaRPr>
          </a:p>
        </p:txBody>
      </p:sp>
      <p:sp>
        <p:nvSpPr>
          <p:cNvPr id="6" name="Picture Placeholder 8"/>
          <p:cNvSpPr>
            <a:spLocks noGrp="1"/>
          </p:cNvSpPr>
          <p:nvPr>
            <p:ph type="pic" sz="quarter" idx="12"/>
          </p:nvPr>
        </p:nvSpPr>
        <p:spPr>
          <a:xfrm>
            <a:off x="0" y="2679744"/>
            <a:ext cx="3980985" cy="4178256"/>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1" name="Picture Placeholder 8"/>
          <p:cNvSpPr>
            <a:spLocks noGrp="1"/>
          </p:cNvSpPr>
          <p:nvPr>
            <p:ph type="pic" sz="quarter" idx="13"/>
          </p:nvPr>
        </p:nvSpPr>
        <p:spPr>
          <a:xfrm>
            <a:off x="4105507" y="2679744"/>
            <a:ext cx="3980985" cy="4178256"/>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2" name="Picture Placeholder 8"/>
          <p:cNvSpPr>
            <a:spLocks noGrp="1"/>
          </p:cNvSpPr>
          <p:nvPr>
            <p:ph type="pic" sz="quarter" idx="14"/>
          </p:nvPr>
        </p:nvSpPr>
        <p:spPr>
          <a:xfrm>
            <a:off x="8211015" y="2679744"/>
            <a:ext cx="3980985" cy="4178256"/>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7" name="Title 1">
            <a:extLst>
              <a:ext uri="{FF2B5EF4-FFF2-40B4-BE49-F238E27FC236}">
                <a16:creationId xmlns:a16="http://schemas.microsoft.com/office/drawing/2014/main" id="{A6B95F0A-0CE7-C34C-9B99-E8119112FED8}"/>
              </a:ext>
            </a:extLst>
          </p:cNvPr>
          <p:cNvSpPr>
            <a:spLocks noGrp="1"/>
          </p:cNvSpPr>
          <p:nvPr>
            <p:ph type="title"/>
          </p:nvPr>
        </p:nvSpPr>
        <p:spPr>
          <a:xfrm>
            <a:off x="1046922" y="1129932"/>
            <a:ext cx="10086975" cy="778381"/>
          </a:xfrm>
        </p:spPr>
        <p:txBody>
          <a:bodyPr/>
          <a:lstStyle>
            <a:lvl1pPr>
              <a:lnSpc>
                <a:spcPct val="90000"/>
              </a:lnSpc>
              <a:defRPr sz="2800"/>
            </a:lvl1pPr>
          </a:lstStyle>
          <a:p>
            <a:r>
              <a:rPr lang="en-US"/>
              <a:t>Click to edit Master title style</a:t>
            </a:r>
          </a:p>
        </p:txBody>
      </p:sp>
      <p:cxnSp>
        <p:nvCxnSpPr>
          <p:cNvPr id="8" name="Straight Connector 4">
            <a:extLst>
              <a:ext uri="{FF2B5EF4-FFF2-40B4-BE49-F238E27FC236}">
                <a16:creationId xmlns:a16="http://schemas.microsoft.com/office/drawing/2014/main" id="{CF8FF5EC-69A2-504B-86AC-C674A8F1EE9E}"/>
              </a:ext>
            </a:extLst>
          </p:cNvPr>
          <p:cNvCxnSpPr>
            <a:cxnSpLocks/>
          </p:cNvCxnSpPr>
          <p:nvPr userDrawn="1"/>
        </p:nvCxnSpPr>
        <p:spPr>
          <a:xfrm>
            <a:off x="291548" y="1484245"/>
            <a:ext cx="536225" cy="0"/>
          </a:xfrm>
          <a:prstGeom prst="line">
            <a:avLst/>
          </a:prstGeom>
          <a:ln/>
        </p:spPr>
        <p:style>
          <a:lnRef idx="3">
            <a:schemeClr val="dk1"/>
          </a:lnRef>
          <a:fillRef idx="0">
            <a:schemeClr val="dk1"/>
          </a:fillRef>
          <a:effectRef idx="2">
            <a:schemeClr val="dk1"/>
          </a:effectRef>
          <a:fontRef idx="minor">
            <a:schemeClr val="tx1"/>
          </a:fontRef>
        </p:style>
      </p:cxnSp>
      <p:sp>
        <p:nvSpPr>
          <p:cNvPr id="10" name="Espace réservé du numéro de diapositive 4">
            <a:extLst>
              <a:ext uri="{FF2B5EF4-FFF2-40B4-BE49-F238E27FC236}">
                <a16:creationId xmlns:a16="http://schemas.microsoft.com/office/drawing/2014/main" id="{5E8C399F-0229-6648-8662-6AE72DBCB4D9}"/>
              </a:ext>
            </a:extLst>
          </p:cNvPr>
          <p:cNvSpPr txBox="1">
            <a:spLocks/>
          </p:cNvSpPr>
          <p:nvPr userDrawn="1"/>
        </p:nvSpPr>
        <p:spPr>
          <a:xfrm>
            <a:off x="8328910" y="6333377"/>
            <a:ext cx="2743200" cy="365125"/>
          </a:xfrm>
          <a:prstGeom prst="rect">
            <a:avLst/>
          </a:prstGeom>
        </p:spPr>
        <p:txBody>
          <a:bodyPr vert="horz" lIns="91440" tIns="45720" rIns="91440" bIns="45720" rtlCol="0" anchor="ctr"/>
          <a:lstStyle>
            <a:defPPr>
              <a:defRPr lang="en-US"/>
            </a:defPPr>
            <a:lvl1pPr marL="0" algn="r" defTabSz="914330" rtl="0" eaLnBrk="1" latinLnBrk="0" hangingPunct="1">
              <a:defRPr sz="1400" b="0" i="0" kern="1200">
                <a:solidFill>
                  <a:srgbClr val="5792CE"/>
                </a:solidFill>
                <a:latin typeface="D-DIN" panose="020B0504030202030204" pitchFamily="34" charset="77"/>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a:lstStyle>
          <a:p>
            <a:fld id="{783777ED-E0AE-DD49-A1E6-113717D9A99F}" type="slidenum">
              <a:rPr lang="fr-FR" smtClean="0">
                <a:solidFill>
                  <a:schemeClr val="bg1"/>
                </a:solidFill>
              </a:rPr>
              <a:pPr/>
              <a:t>‹#›</a:t>
            </a:fld>
            <a:endParaRPr lang="fr-FR">
              <a:solidFill>
                <a:schemeClr val="bg1"/>
              </a:solidFill>
            </a:endParaRPr>
          </a:p>
        </p:txBody>
      </p:sp>
      <p:pic>
        <p:nvPicPr>
          <p:cNvPr id="2" name="Image 1" descr="Une image contenant texte, logo, Police, Graphique&#10;&#10;Description générée automatiquement">
            <a:extLst>
              <a:ext uri="{FF2B5EF4-FFF2-40B4-BE49-F238E27FC236}">
                <a16:creationId xmlns:a16="http://schemas.microsoft.com/office/drawing/2014/main" id="{3C65A35B-A31B-11BE-C616-3994570DFD9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255" t="40988" b="42346"/>
          <a:stretch/>
        </p:blipFill>
        <p:spPr>
          <a:xfrm>
            <a:off x="914401" y="248666"/>
            <a:ext cx="2018068" cy="362656"/>
          </a:xfrm>
          <a:prstGeom prst="rect">
            <a:avLst/>
          </a:prstGeom>
        </p:spPr>
      </p:pic>
      <p:pic>
        <p:nvPicPr>
          <p:cNvPr id="3" name="Image 2">
            <a:extLst>
              <a:ext uri="{FF2B5EF4-FFF2-40B4-BE49-F238E27FC236}">
                <a16:creationId xmlns:a16="http://schemas.microsoft.com/office/drawing/2014/main" id="{8B0DC928-03B1-CEEB-1D21-24BE0838F5DE}"/>
              </a:ext>
            </a:extLst>
          </p:cNvPr>
          <p:cNvPicPr>
            <a:picLocks noChangeAspect="1"/>
          </p:cNvPicPr>
          <p:nvPr userDrawn="1"/>
        </p:nvPicPr>
        <p:blipFill>
          <a:blip r:embed="rId3"/>
          <a:stretch>
            <a:fillRect/>
          </a:stretch>
        </p:blipFill>
        <p:spPr>
          <a:xfrm>
            <a:off x="985135" y="6422543"/>
            <a:ext cx="280187" cy="186791"/>
          </a:xfrm>
          <a:prstGeom prst="rect">
            <a:avLst/>
          </a:prstGeom>
        </p:spPr>
      </p:pic>
      <p:sp>
        <p:nvSpPr>
          <p:cNvPr id="4" name="Rectangle 7">
            <a:extLst>
              <a:ext uri="{FF2B5EF4-FFF2-40B4-BE49-F238E27FC236}">
                <a16:creationId xmlns:a16="http://schemas.microsoft.com/office/drawing/2014/main" id="{3706F894-5B62-8E0D-9739-3B6080003DD4}"/>
              </a:ext>
            </a:extLst>
          </p:cNvPr>
          <p:cNvSpPr>
            <a:spLocks noChangeArrowheads="1"/>
          </p:cNvSpPr>
          <p:nvPr userDrawn="1"/>
        </p:nvSpPr>
        <p:spPr bwMode="auto">
          <a:xfrm>
            <a:off x="1265322" y="6339901"/>
            <a:ext cx="864339" cy="338554"/>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Funded by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European Union</a:t>
            </a:r>
            <a:endParaRPr kumimoji="0" lang="fr-FR" altLang="fr-FR" sz="800" b="0" i="0" u="none" strike="noStrike" cap="none" normalizeH="0" baseline="0">
              <a:ln>
                <a:noFill/>
              </a:ln>
              <a:solidFill>
                <a:srgbClr val="0F2235"/>
              </a:solidFill>
              <a:effectLst/>
              <a:latin typeface="D-DIN" panose="020B0504030202030204" pitchFamily="34" charset="77"/>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5135" y="1257300"/>
            <a:ext cx="10086975" cy="1028700"/>
          </a:xfrm>
          <a:prstGeom prst="rect">
            <a:avLst/>
          </a:prstGeom>
          <a:effectLst/>
        </p:spPr>
        <p:txBody>
          <a:bodyPr vert="horz" lIns="0" tIns="192024" rIns="0" bIns="0" rtlCol="0" anchor="t" anchorCtr="0">
            <a:noAutofit/>
          </a:bodyPr>
          <a:lstStyle/>
          <a:p>
            <a:r>
              <a:rPr lang="en-US"/>
              <a:t>Your title here</a:t>
            </a:r>
          </a:p>
        </p:txBody>
      </p:sp>
      <p:sp>
        <p:nvSpPr>
          <p:cNvPr id="3" name="Текст 2"/>
          <p:cNvSpPr>
            <a:spLocks noGrp="1"/>
          </p:cNvSpPr>
          <p:nvPr>
            <p:ph type="body" idx="1"/>
          </p:nvPr>
        </p:nvSpPr>
        <p:spPr>
          <a:xfrm>
            <a:off x="985135" y="2514600"/>
            <a:ext cx="10086976" cy="3429000"/>
          </a:xfrm>
          <a:prstGeom prst="rect">
            <a:avLst/>
          </a:prstGeom>
        </p:spPr>
        <p:txBody>
          <a:bodyPr vert="horz" lIns="0" tIns="0" rIns="0" bIns="0" rtlCol="0">
            <a:normAutofit/>
          </a:bodyPr>
          <a:lstStyle/>
          <a:p>
            <a:pPr lvl="0"/>
            <a:r>
              <a:rPr lang="en-US"/>
              <a:t>Heading 1</a:t>
            </a:r>
          </a:p>
          <a:p>
            <a:pPr lvl="1"/>
            <a:r>
              <a:rPr lang="en-US"/>
              <a:t>Paragraph text</a:t>
            </a:r>
          </a:p>
          <a:p>
            <a:pPr lvl="1"/>
            <a:endParaRPr lang="en-US"/>
          </a:p>
        </p:txBody>
      </p:sp>
      <p:sp>
        <p:nvSpPr>
          <p:cNvPr id="5" name="Espace réservé du numéro de diapositive 4">
            <a:extLst>
              <a:ext uri="{FF2B5EF4-FFF2-40B4-BE49-F238E27FC236}">
                <a16:creationId xmlns:a16="http://schemas.microsoft.com/office/drawing/2014/main" id="{EB5AFD27-38D0-B34A-9F98-1157C9C27642}"/>
              </a:ext>
            </a:extLst>
          </p:cNvPr>
          <p:cNvSpPr>
            <a:spLocks noGrp="1"/>
          </p:cNvSpPr>
          <p:nvPr>
            <p:ph type="sldNum" sz="quarter" idx="4"/>
          </p:nvPr>
        </p:nvSpPr>
        <p:spPr>
          <a:xfrm>
            <a:off x="8328910" y="6333377"/>
            <a:ext cx="2743200" cy="365125"/>
          </a:xfrm>
          <a:prstGeom prst="rect">
            <a:avLst/>
          </a:prstGeom>
        </p:spPr>
        <p:txBody>
          <a:bodyPr vert="horz" lIns="91440" tIns="45720" rIns="91440" bIns="45720" rtlCol="0" anchor="ctr"/>
          <a:lstStyle>
            <a:lvl1pPr algn="r">
              <a:defRPr sz="1400" b="0" i="0">
                <a:solidFill>
                  <a:srgbClr val="5792CE"/>
                </a:solidFill>
                <a:latin typeface="D-DIN" panose="020B0504030202030204" pitchFamily="34" charset="77"/>
              </a:defRPr>
            </a:lvl1pPr>
          </a:lstStyle>
          <a:p>
            <a:fld id="{783777ED-E0AE-DD49-A1E6-113717D9A99F}" type="slidenum">
              <a:rPr lang="fr-FR" smtClean="0"/>
              <a:pPr/>
              <a:t>‹#›</a:t>
            </a:fld>
            <a:endParaRPr lang="fr-FR"/>
          </a:p>
        </p:txBody>
      </p:sp>
      <p:pic>
        <p:nvPicPr>
          <p:cNvPr id="4" name="Image 3">
            <a:extLst>
              <a:ext uri="{FF2B5EF4-FFF2-40B4-BE49-F238E27FC236}">
                <a16:creationId xmlns:a16="http://schemas.microsoft.com/office/drawing/2014/main" id="{4B2A271E-711C-7146-B62D-B4430EA88177}"/>
              </a:ext>
            </a:extLst>
          </p:cNvPr>
          <p:cNvPicPr>
            <a:picLocks noChangeAspect="1"/>
          </p:cNvPicPr>
          <p:nvPr userDrawn="1"/>
        </p:nvPicPr>
        <p:blipFill>
          <a:blip r:embed="rId14"/>
          <a:stretch>
            <a:fillRect/>
          </a:stretch>
        </p:blipFill>
        <p:spPr>
          <a:xfrm>
            <a:off x="985135" y="6422543"/>
            <a:ext cx="280187" cy="186791"/>
          </a:xfrm>
          <a:prstGeom prst="rect">
            <a:avLst/>
          </a:prstGeom>
        </p:spPr>
      </p:pic>
      <p:sp>
        <p:nvSpPr>
          <p:cNvPr id="13" name="Rectangle 7">
            <a:extLst>
              <a:ext uri="{FF2B5EF4-FFF2-40B4-BE49-F238E27FC236}">
                <a16:creationId xmlns:a16="http://schemas.microsoft.com/office/drawing/2014/main" id="{6E555F39-166E-F74E-8774-2B281085E62E}"/>
              </a:ext>
            </a:extLst>
          </p:cNvPr>
          <p:cNvSpPr>
            <a:spLocks noChangeArrowheads="1"/>
          </p:cNvSpPr>
          <p:nvPr userDrawn="1"/>
        </p:nvSpPr>
        <p:spPr bwMode="auto">
          <a:xfrm>
            <a:off x="1265322" y="6339901"/>
            <a:ext cx="864339" cy="338554"/>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Funded by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a:ln>
                  <a:noFill/>
                </a:ln>
                <a:solidFill>
                  <a:srgbClr val="0F2235"/>
                </a:solidFill>
                <a:effectLst/>
                <a:latin typeface="D-DIN" panose="020B0504030202030204" pitchFamily="34" charset="77"/>
              </a:rPr>
              <a:t>European Union</a:t>
            </a:r>
            <a:endParaRPr kumimoji="0" lang="fr-FR" altLang="fr-FR" sz="800" b="0" i="0" u="none" strike="noStrike" cap="none" normalizeH="0" baseline="0">
              <a:ln>
                <a:noFill/>
              </a:ln>
              <a:solidFill>
                <a:srgbClr val="0F2235"/>
              </a:solidFill>
              <a:effectLst/>
              <a:latin typeface="D-DIN" panose="020B0504030202030204" pitchFamily="34" charset="77"/>
            </a:endParaRPr>
          </a:p>
        </p:txBody>
      </p:sp>
      <p:pic>
        <p:nvPicPr>
          <p:cNvPr id="6" name="Image 5">
            <a:extLst>
              <a:ext uri="{FF2B5EF4-FFF2-40B4-BE49-F238E27FC236}">
                <a16:creationId xmlns:a16="http://schemas.microsoft.com/office/drawing/2014/main" id="{D3754AFC-9046-0AD0-68BD-411108BDA1F4}"/>
              </a:ext>
            </a:extLst>
          </p:cNvPr>
          <p:cNvPicPr>
            <a:picLocks noChangeAspect="1"/>
          </p:cNvPicPr>
          <p:nvPr userDrawn="1"/>
        </p:nvPicPr>
        <p:blipFill>
          <a:blip r:embed="rId15">
            <a:alphaModFix amt="20000"/>
            <a:extLst>
              <a:ext uri="{28A0092B-C50C-407E-A947-70E740481C1C}">
                <a14:useLocalDpi xmlns:a14="http://schemas.microsoft.com/office/drawing/2010/main" val="0"/>
              </a:ext>
            </a:extLst>
          </a:blip>
          <a:stretch>
            <a:fillRect/>
          </a:stretch>
        </p:blipFill>
        <p:spPr>
          <a:xfrm>
            <a:off x="9267558" y="3956140"/>
            <a:ext cx="5106076" cy="5106076"/>
          </a:xfrm>
          <a:prstGeom prst="rect">
            <a:avLst/>
          </a:prstGeom>
        </p:spPr>
      </p:pic>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4007" r:id="rId1"/>
    <p:sldLayoutId id="2147484012" r:id="rId2"/>
    <p:sldLayoutId id="2147484036" r:id="rId3"/>
    <p:sldLayoutId id="2147484032" r:id="rId4"/>
    <p:sldLayoutId id="2147484010" r:id="rId5"/>
    <p:sldLayoutId id="2147484033" r:id="rId6"/>
    <p:sldLayoutId id="2147484035" r:id="rId7"/>
    <p:sldLayoutId id="2147484008" r:id="rId8"/>
    <p:sldLayoutId id="2147484026" r:id="rId9"/>
    <p:sldLayoutId id="2147484024" r:id="rId10"/>
    <p:sldLayoutId id="2147484037" r:id="rId11"/>
    <p:sldLayoutId id="2147484038" r:id="rId12"/>
  </p:sldLayoutIdLst>
  <p:hf hdr="0" ftr="0" dt="0"/>
  <p:txStyles>
    <p:titleStyle>
      <a:lvl1pPr algn="l" defTabSz="914318" rtl="0" eaLnBrk="1" latinLnBrk="0" hangingPunct="1">
        <a:lnSpc>
          <a:spcPct val="80000"/>
        </a:lnSpc>
        <a:spcBef>
          <a:spcPct val="0"/>
        </a:spcBef>
        <a:buNone/>
        <a:defRPr sz="4400" b="0" i="0" kern="1200" spc="0" baseline="0">
          <a:solidFill>
            <a:srgbClr val="0F2235"/>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914318" rtl="0" eaLnBrk="1" latinLnBrk="0" hangingPunct="1">
        <a:lnSpc>
          <a:spcPct val="150000"/>
        </a:lnSpc>
        <a:spcBef>
          <a:spcPts val="1000"/>
        </a:spcBef>
        <a:buFont typeface="Arial" panose="020B0604020202020204" pitchFamily="34" charset="0"/>
        <a:buNone/>
        <a:defRPr sz="2800" kern="1200">
          <a:solidFill>
            <a:srgbClr val="0F2235"/>
          </a:solidFill>
          <a:latin typeface="Arial" panose="020B0604020202020204" pitchFamily="34" charset="0"/>
          <a:ea typeface="+mn-ea"/>
          <a:cs typeface="Arial" panose="020B0604020202020204" pitchFamily="34" charset="0"/>
        </a:defRPr>
      </a:lvl1pPr>
      <a:lvl2pPr marL="0" indent="0" algn="l" defTabSz="914318" rtl="0" eaLnBrk="1" latinLnBrk="0" hangingPunct="1">
        <a:lnSpc>
          <a:spcPct val="150000"/>
        </a:lnSpc>
        <a:spcBef>
          <a:spcPts val="499"/>
        </a:spcBef>
        <a:buFont typeface="Arial" panose="020B0604020202020204" pitchFamily="34" charset="0"/>
        <a:buNone/>
        <a:defRPr sz="1800" kern="1200">
          <a:solidFill>
            <a:srgbClr val="0F2235"/>
          </a:solidFill>
          <a:latin typeface="Arial" panose="020B0604020202020204" pitchFamily="34" charset="0"/>
          <a:ea typeface="+mn-ea"/>
          <a:cs typeface="Arial" panose="020B0604020202020204" pitchFamily="34" charset="0"/>
        </a:defRPr>
      </a:lvl2pPr>
      <a:lvl3pPr marL="0" indent="0" algn="l" defTabSz="914318" rtl="0" eaLnBrk="1" latinLnBrk="0" hangingPunct="1">
        <a:lnSpc>
          <a:spcPct val="150000"/>
        </a:lnSpc>
        <a:spcBef>
          <a:spcPts val="499"/>
        </a:spcBef>
        <a:buFont typeface="Arial" panose="020B0604020202020204" pitchFamily="34" charset="0"/>
        <a:buNone/>
        <a:defRPr sz="1200" kern="1200">
          <a:solidFill>
            <a:schemeClr val="tx1"/>
          </a:solidFill>
          <a:latin typeface="D-DIN" panose="020B0504030202030204" pitchFamily="34" charset="77"/>
          <a:ea typeface="+mn-ea"/>
          <a:cs typeface="+mn-cs"/>
        </a:defRPr>
      </a:lvl3pPr>
      <a:lvl4pPr marL="0" indent="0" algn="l" defTabSz="914318" rtl="0" eaLnBrk="1" latinLnBrk="0" hangingPunct="1">
        <a:lnSpc>
          <a:spcPct val="150000"/>
        </a:lnSpc>
        <a:spcBef>
          <a:spcPts val="499"/>
        </a:spcBef>
        <a:buFont typeface="Arial" panose="020B0604020202020204" pitchFamily="34" charset="0"/>
        <a:buNone/>
        <a:defRPr sz="1000" kern="1200">
          <a:solidFill>
            <a:schemeClr val="tx1">
              <a:alpha val="70000"/>
            </a:schemeClr>
          </a:solidFill>
          <a:latin typeface="D-DIN" panose="020B0504030202030204" pitchFamily="34" charset="77"/>
          <a:ea typeface="+mn-ea"/>
          <a:cs typeface="+mn-cs"/>
        </a:defRPr>
      </a:lvl4pPr>
      <a:lvl5pPr marL="0" indent="0" algn="l" defTabSz="914318" rtl="0" eaLnBrk="1" latinLnBrk="0" hangingPunct="1">
        <a:lnSpc>
          <a:spcPct val="150000"/>
        </a:lnSpc>
        <a:spcBef>
          <a:spcPts val="499"/>
        </a:spcBef>
        <a:buFont typeface="Arial" panose="020B0604020202020204" pitchFamily="34" charset="0"/>
        <a:buNone/>
        <a:defRPr sz="1000" kern="1200" baseline="0">
          <a:solidFill>
            <a:schemeClr val="tx1">
              <a:alpha val="50000"/>
            </a:schemeClr>
          </a:solidFill>
          <a:latin typeface="D-DIN" panose="020B0504030202030204" pitchFamily="34" charset="77"/>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840">
          <p15:clr>
            <a:srgbClr val="F26B43"/>
          </p15:clr>
        </p15:guide>
        <p15:guide id="1" orient="horz" pos="2160">
          <p15:clr>
            <a:srgbClr val="F26B43"/>
          </p15:clr>
        </p15:guide>
        <p15:guide id="14" orient="horz" pos="232" userDrawn="1">
          <p15:clr>
            <a:srgbClr val="F26B43"/>
          </p15:clr>
        </p15:guide>
        <p15:guide id="27" orient="horz" pos="4032">
          <p15:clr>
            <a:srgbClr val="F26B43"/>
          </p15:clr>
        </p15:guide>
        <p15:guide id="28" pos="257" userDrawn="1">
          <p15:clr>
            <a:srgbClr val="F26B43"/>
          </p15:clr>
        </p15:guide>
        <p15:guide id="29" pos="7200">
          <p15:clr>
            <a:srgbClr val="F26B43"/>
          </p15:clr>
        </p15:guide>
        <p15:guide id="44">
          <p15:clr>
            <a:srgbClr val="F26B43"/>
          </p15:clr>
        </p15:guide>
        <p15:guide id="45" pos="7680">
          <p15:clr>
            <a:srgbClr val="F26B43"/>
          </p15:clr>
        </p15:guide>
        <p15:guide id="46" orient="horz">
          <p15:clr>
            <a:srgbClr val="F26B43"/>
          </p15:clr>
        </p15:guide>
        <p15:guide id="47" orient="horz" pos="4320">
          <p15:clr>
            <a:srgbClr val="F26B43"/>
          </p15:clr>
        </p15:guide>
        <p15:guide id="48" pos="846" userDrawn="1">
          <p15:clr>
            <a:srgbClr val="F26B43"/>
          </p15:clr>
        </p15:guide>
        <p15:guide id="51" orient="horz" pos="129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tandfonline.com/doi/pdf/10.1080/09585192.2025.250796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7">
            <a:extLst>
              <a:ext uri="{FF2B5EF4-FFF2-40B4-BE49-F238E27FC236}">
                <a16:creationId xmlns:a16="http://schemas.microsoft.com/office/drawing/2014/main" id="{24520777-B918-4140-B0B1-4065658DB36E}"/>
              </a:ext>
            </a:extLst>
          </p:cNvPr>
          <p:cNvSpPr txBox="1"/>
          <p:nvPr/>
        </p:nvSpPr>
        <p:spPr>
          <a:xfrm>
            <a:off x="943030" y="3931094"/>
            <a:ext cx="7306448" cy="830997"/>
          </a:xfrm>
          <a:prstGeom prst="rect">
            <a:avLst/>
          </a:prstGeom>
          <a:noFill/>
        </p:spPr>
        <p:txBody>
          <a:bodyPr wrap="square" lIns="0" tIns="45720" rIns="0" bIns="45720" rtlCol="0" anchor="t">
            <a:spAutoFit/>
          </a:bodyPr>
          <a:lstStyle/>
          <a:p>
            <a:endParaRPr lang="en-US" sz="4800">
              <a:solidFill>
                <a:srgbClr val="FFFFFF"/>
              </a:solidFill>
              <a:latin typeface="Arial" panose="020B0604020202020204" pitchFamily="34" charset="0"/>
              <a:ea typeface="Open Sans"/>
              <a:cs typeface="Arial" panose="020B0604020202020204" pitchFamily="34" charset="0"/>
            </a:endParaRPr>
          </a:p>
        </p:txBody>
      </p:sp>
      <p:sp>
        <p:nvSpPr>
          <p:cNvPr id="4" name="TextBox 7">
            <a:extLst>
              <a:ext uri="{FF2B5EF4-FFF2-40B4-BE49-F238E27FC236}">
                <a16:creationId xmlns:a16="http://schemas.microsoft.com/office/drawing/2014/main" id="{D38AFE21-FFA0-E449-BF7B-69C5978EF388}"/>
              </a:ext>
            </a:extLst>
          </p:cNvPr>
          <p:cNvSpPr txBox="1"/>
          <p:nvPr/>
        </p:nvSpPr>
        <p:spPr>
          <a:xfrm>
            <a:off x="943030" y="4762091"/>
            <a:ext cx="7306448" cy="584775"/>
          </a:xfrm>
          <a:prstGeom prst="rect">
            <a:avLst/>
          </a:prstGeom>
          <a:noFill/>
        </p:spPr>
        <p:txBody>
          <a:bodyPr wrap="square" lIns="0" tIns="45720" rIns="0" bIns="45720" rtlCol="0" anchor="t">
            <a:spAutoFit/>
          </a:bodyPr>
          <a:lstStyle/>
          <a:p>
            <a:endParaRPr lang="en-US" sz="3200">
              <a:solidFill>
                <a:srgbClr val="5792CE"/>
              </a:solidFill>
              <a:latin typeface="Arial" panose="020B0604020202020204" pitchFamily="34" charset="0"/>
              <a:ea typeface="Open Sans" charset="0"/>
              <a:cs typeface="Arial" panose="020B0604020202020204" pitchFamily="34" charset="0"/>
            </a:endParaRPr>
          </a:p>
        </p:txBody>
      </p:sp>
      <p:sp>
        <p:nvSpPr>
          <p:cNvPr id="2" name="Title 1">
            <a:extLst>
              <a:ext uri="{FF2B5EF4-FFF2-40B4-BE49-F238E27FC236}">
                <a16:creationId xmlns:a16="http://schemas.microsoft.com/office/drawing/2014/main" id="{D8CB09EA-0CC9-05E0-2A20-C32250FEB137}"/>
              </a:ext>
            </a:extLst>
          </p:cNvPr>
          <p:cNvSpPr>
            <a:spLocks noGrp="1"/>
          </p:cNvSpPr>
          <p:nvPr/>
        </p:nvSpPr>
        <p:spPr>
          <a:xfrm>
            <a:off x="1055649" y="2130603"/>
            <a:ext cx="9690747" cy="922096"/>
          </a:xfrm>
          <a:prstGeom prst="rect">
            <a:avLst/>
          </a:prstGeom>
          <a:effectLst/>
        </p:spPr>
        <p:txBody>
          <a:bodyPr vert="horz" lIns="0" tIns="192024" rIns="0" bIns="0" rtlCol="0" anchor="t" anchorCtr="0">
            <a:noAutofit/>
          </a:bodyPr>
          <a:lstStyle>
            <a:lvl1pPr algn="l" defTabSz="914318" rtl="0" eaLnBrk="1" latinLnBrk="0" hangingPunct="1">
              <a:lnSpc>
                <a:spcPct val="90000"/>
              </a:lnSpc>
              <a:spcBef>
                <a:spcPct val="0"/>
              </a:spcBef>
              <a:buNone/>
              <a:defRPr sz="3200" b="0" i="0" kern="1200" spc="0" baseline="0">
                <a:solidFill>
                  <a:srgbClr val="FFFFFF"/>
                </a:solidFill>
                <a:latin typeface="D-DIN Exp" panose="020B0504020202030204" pitchFamily="34" charset="0"/>
                <a:ea typeface="D-DIN Exp" panose="020B0504020202030204" pitchFamily="34" charset="0"/>
                <a:cs typeface="D-DIN Exp" panose="020B0504020202030204" pitchFamily="34" charset="0"/>
              </a:defRPr>
            </a:lvl1pPr>
          </a:lstStyle>
          <a:p>
            <a:r>
              <a:rPr lang="en-GB" sz="4000" dirty="0"/>
              <a:t>Methodological approaches to intersectional quantitative analysis: </a:t>
            </a:r>
            <a:br>
              <a:rPr lang="en-GB" sz="4000" dirty="0"/>
            </a:br>
            <a:r>
              <a:rPr lang="en-GB" sz="3600" dirty="0"/>
              <a:t>examples from the UniSAFE survey on gender-based violence in universities</a:t>
            </a:r>
            <a:endParaRPr lang="en-US" dirty="0">
              <a:latin typeface="Arial" panose="020B0604020202020204" pitchFamily="34" charset="0"/>
              <a:cs typeface="Arial" panose="020B0604020202020204" pitchFamily="34" charset="0"/>
            </a:endParaRPr>
          </a:p>
        </p:txBody>
      </p:sp>
      <p:sp>
        <p:nvSpPr>
          <p:cNvPr id="6" name="ZoneTexte 11">
            <a:extLst>
              <a:ext uri="{FF2B5EF4-FFF2-40B4-BE49-F238E27FC236}">
                <a16:creationId xmlns:a16="http://schemas.microsoft.com/office/drawing/2014/main" id="{37C8842C-ED4A-EF05-F3C2-BB8C215930EA}"/>
              </a:ext>
            </a:extLst>
          </p:cNvPr>
          <p:cNvSpPr txBox="1"/>
          <p:nvPr/>
        </p:nvSpPr>
        <p:spPr>
          <a:xfrm>
            <a:off x="950874" y="4869812"/>
            <a:ext cx="10080702" cy="954107"/>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solidFill>
                  <a:srgbClr val="5792CE"/>
                </a:solidFill>
                <a:latin typeface="Arial" panose="020B0604020202020204" pitchFamily="34" charset="0"/>
                <a:cs typeface="Arial" panose="020B0604020202020204" pitchFamily="34" charset="0"/>
              </a:rPr>
              <a:t>Professor Anne Laure Humbert</a:t>
            </a:r>
            <a:r>
              <a:rPr lang="en-US" sz="3200" b="1" dirty="0">
                <a:solidFill>
                  <a:srgbClr val="5792CE"/>
                </a:solidFill>
                <a:latin typeface="Arial" panose="020B0604020202020204" pitchFamily="34" charset="0"/>
                <a:cs typeface="Arial" panose="020B0604020202020204" pitchFamily="34" charset="0"/>
              </a:rPr>
              <a:t> </a:t>
            </a:r>
            <a:endParaRPr lang="en-US" sz="2400" b="1" dirty="0">
              <a:solidFill>
                <a:srgbClr val="FFFFFF"/>
              </a:solidFill>
              <a:latin typeface="Arial" panose="020B0604020202020204" pitchFamily="34" charset="0"/>
              <a:cs typeface="Arial" panose="020B0604020202020204" pitchFamily="34" charset="0"/>
            </a:endParaRPr>
          </a:p>
          <a:p>
            <a:r>
              <a:rPr lang="en-US" sz="2400" b="1" dirty="0">
                <a:solidFill>
                  <a:srgbClr val="AED7BD"/>
                </a:solidFill>
                <a:latin typeface="Arial" panose="020B0604020202020204" pitchFamily="34" charset="0"/>
                <a:cs typeface="Arial" panose="020B0604020202020204" pitchFamily="34" charset="0"/>
              </a:rPr>
              <a:t>June 2025</a:t>
            </a:r>
            <a:endParaRPr lang="en-US" sz="2000" b="1" dirty="0">
              <a:solidFill>
                <a:srgbClr val="AED7BD"/>
              </a:solidFill>
              <a:latin typeface="Arial" panose="020B0604020202020204" pitchFamily="34" charset="0"/>
              <a:cs typeface="Arial" panose="020B0604020202020204" pitchFamily="34" charset="0"/>
            </a:endParaRPr>
          </a:p>
        </p:txBody>
      </p:sp>
      <p:pic>
        <p:nvPicPr>
          <p:cNvPr id="8" name="Image 7" descr="Une image contenant texte, Police, Graphique, graphisme&#10;&#10;Description générée automatiquement">
            <a:extLst>
              <a:ext uri="{FF2B5EF4-FFF2-40B4-BE49-F238E27FC236}">
                <a16:creationId xmlns:a16="http://schemas.microsoft.com/office/drawing/2014/main" id="{3854B33A-1C38-F9A8-9158-9CC2FC6FE4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2350" y="624206"/>
            <a:ext cx="4857750" cy="755103"/>
          </a:xfrm>
          <a:prstGeom prst="rect">
            <a:avLst/>
          </a:prstGeom>
        </p:spPr>
      </p:pic>
    </p:spTree>
    <p:extLst>
      <p:ext uri="{BB962C8B-B14F-4D97-AF65-F5344CB8AC3E}">
        <p14:creationId xmlns:p14="http://schemas.microsoft.com/office/powerpoint/2010/main" val="1900219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F0BEF-59A9-D29F-7FB2-0C53030D8A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495044-6B1A-EB30-5148-E25B8940E07C}"/>
              </a:ext>
            </a:extLst>
          </p:cNvPr>
          <p:cNvSpPr>
            <a:spLocks noGrp="1"/>
          </p:cNvSpPr>
          <p:nvPr>
            <p:ph type="title"/>
          </p:nvPr>
        </p:nvSpPr>
        <p:spPr/>
        <p:txBody>
          <a:bodyPr/>
          <a:lstStyle/>
          <a:p>
            <a:r>
              <a:rPr lang="en-GB" dirty="0"/>
              <a:t>The ‘MAIHDA’ approach: intersectional membership groups</a:t>
            </a:r>
          </a:p>
        </p:txBody>
      </p:sp>
      <p:sp>
        <p:nvSpPr>
          <p:cNvPr id="3" name="Content Placeholder 2">
            <a:extLst>
              <a:ext uri="{FF2B5EF4-FFF2-40B4-BE49-F238E27FC236}">
                <a16:creationId xmlns:a16="http://schemas.microsoft.com/office/drawing/2014/main" id="{BEC334CD-5145-7172-9D67-6EE69CED2C4D}"/>
              </a:ext>
            </a:extLst>
          </p:cNvPr>
          <p:cNvSpPr>
            <a:spLocks noGrp="1"/>
          </p:cNvSpPr>
          <p:nvPr>
            <p:ph type="body" sz="quarter" idx="10"/>
          </p:nvPr>
        </p:nvSpPr>
        <p:spPr/>
        <p:txBody>
          <a:bodyPr>
            <a:normAutofit/>
          </a:bodyPr>
          <a:lstStyle/>
          <a:p>
            <a:pPr>
              <a:lnSpc>
                <a:spcPct val="100000"/>
              </a:lnSpc>
            </a:pPr>
            <a:endParaRPr lang="en-GB" sz="2000" dirty="0"/>
          </a:p>
          <a:p>
            <a:pPr algn="ctr">
              <a:lnSpc>
                <a:spcPct val="100000"/>
              </a:lnSpc>
            </a:pPr>
            <a:r>
              <a:rPr lang="en-GB" sz="2000" dirty="0"/>
              <a:t>The key idea behind this alternative approach is that individuals may show similar experiences with their intersectional membership group. </a:t>
            </a:r>
          </a:p>
          <a:p>
            <a:pPr algn="ctr">
              <a:lnSpc>
                <a:spcPct val="100000"/>
              </a:lnSpc>
            </a:pPr>
            <a:endParaRPr lang="en-GB" sz="2000" dirty="0"/>
          </a:p>
          <a:p>
            <a:pPr algn="ctr">
              <a:lnSpc>
                <a:spcPct val="100000"/>
              </a:lnSpc>
            </a:pPr>
            <a:r>
              <a:rPr lang="en-GB" sz="2000" dirty="0"/>
              <a:t>Just like two individual experiences may be shaped by living in the same geographical area, intersectional multi-level modelling acknowledges that </a:t>
            </a:r>
            <a:r>
              <a:rPr lang="en-GB" sz="2000" b="1" dirty="0"/>
              <a:t>experiences may also be similar among people that share the same sets of characteristics</a:t>
            </a:r>
            <a:r>
              <a:rPr lang="en-GB" sz="2000" dirty="0"/>
              <a:t>. </a:t>
            </a:r>
          </a:p>
          <a:p>
            <a:pPr>
              <a:lnSpc>
                <a:spcPct val="100000"/>
              </a:lnSpc>
            </a:pPr>
            <a:endParaRPr lang="en-GB" sz="2000" dirty="0"/>
          </a:p>
        </p:txBody>
      </p:sp>
    </p:spTree>
    <p:extLst>
      <p:ext uri="{BB962C8B-B14F-4D97-AF65-F5344CB8AC3E}">
        <p14:creationId xmlns:p14="http://schemas.microsoft.com/office/powerpoint/2010/main" val="378512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70213-E961-0FD0-2C25-C82754D0F9C7}"/>
              </a:ext>
            </a:extLst>
          </p:cNvPr>
          <p:cNvSpPr>
            <a:spLocks noGrp="1"/>
          </p:cNvSpPr>
          <p:nvPr>
            <p:ph type="title"/>
          </p:nvPr>
        </p:nvSpPr>
        <p:spPr>
          <a:xfrm>
            <a:off x="997143" y="2498357"/>
            <a:ext cx="3758364" cy="1861285"/>
          </a:xfrm>
        </p:spPr>
        <p:txBody>
          <a:bodyPr anchor="ctr"/>
          <a:lstStyle/>
          <a:p>
            <a:r>
              <a:rPr lang="en-GB" dirty="0"/>
              <a:t>Application in the UniSAFE project</a:t>
            </a:r>
          </a:p>
        </p:txBody>
      </p:sp>
    </p:spTree>
    <p:extLst>
      <p:ext uri="{BB962C8B-B14F-4D97-AF65-F5344CB8AC3E}">
        <p14:creationId xmlns:p14="http://schemas.microsoft.com/office/powerpoint/2010/main" val="400388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454670" y="1019374"/>
            <a:ext cx="2985571" cy="2985571"/>
          </a:xfrm>
          <a:prstGeom prst="ellipse">
            <a:avLst/>
          </a:prstGeom>
          <a:gradFill>
            <a:gsLst>
              <a:gs pos="100000">
                <a:srgbClr val="5792CE"/>
              </a:gs>
              <a:gs pos="0">
                <a:srgbClr val="AED7BD"/>
              </a:gs>
            </a:gsLst>
            <a:lin ang="72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a:solidFill>
                  <a:schemeClr val="bg1"/>
                </a:solidFill>
                <a:latin typeface="D-DIN" panose="020B0504030202030204" pitchFamily="34" charset="77"/>
                <a:ea typeface="Cinzel" charset="0"/>
                <a:cs typeface="Cinzel" charset="0"/>
              </a:rPr>
              <a:t>Over </a:t>
            </a:r>
            <a:r>
              <a:rPr lang="en-US" sz="3200" b="1" dirty="0">
                <a:solidFill>
                  <a:schemeClr val="bg1"/>
                </a:solidFill>
                <a:latin typeface="D-DIN" panose="020B0504030202030204" pitchFamily="34" charset="77"/>
                <a:ea typeface="Cinzel" charset="0"/>
                <a:cs typeface="Cinzel" charset="0"/>
              </a:rPr>
              <a:t>42,000 </a:t>
            </a:r>
            <a:r>
              <a:rPr lang="en-US" sz="3200" dirty="0">
                <a:solidFill>
                  <a:schemeClr val="bg1"/>
                </a:solidFill>
                <a:latin typeface="D-DIN" panose="020B0504030202030204" pitchFamily="34" charset="77"/>
                <a:ea typeface="Cinzel" charset="0"/>
                <a:cs typeface="Cinzel" charset="0"/>
              </a:rPr>
              <a:t>responses collected</a:t>
            </a:r>
            <a:endParaRPr lang="en-US" sz="900" b="1" dirty="0">
              <a:solidFill>
                <a:schemeClr val="bg1"/>
              </a:solidFill>
              <a:latin typeface="D-DIN" panose="020B0504030202030204" pitchFamily="34" charset="77"/>
              <a:ea typeface="Open Sans Semibold" charset="0"/>
              <a:cs typeface="Open Sans Semibold" charset="0"/>
            </a:endParaRPr>
          </a:p>
        </p:txBody>
      </p:sp>
      <p:sp>
        <p:nvSpPr>
          <p:cNvPr id="4" name="Oval 3"/>
          <p:cNvSpPr/>
          <p:nvPr/>
        </p:nvSpPr>
        <p:spPr>
          <a:xfrm>
            <a:off x="7577703" y="2372041"/>
            <a:ext cx="2301793" cy="2249778"/>
          </a:xfrm>
          <a:prstGeom prst="ellipse">
            <a:avLst/>
          </a:prstGeom>
          <a:noFill/>
          <a:ln w="9525">
            <a:gradFill>
              <a:gsLst>
                <a:gs pos="0">
                  <a:srgbClr val="AED7BD"/>
                </a:gs>
                <a:gs pos="100000">
                  <a:srgbClr val="5792CE"/>
                </a:gs>
              </a:gsLst>
              <a:lin ang="5400000" scaled="1"/>
            </a:gra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rgbClr val="5792CE"/>
                </a:solidFill>
                <a:latin typeface="D-DIN" panose="020B0504030202030204" pitchFamily="34" charset="77"/>
                <a:ea typeface="Open Sans Semibold" charset="0"/>
                <a:cs typeface="Open Sans Semibold" charset="0"/>
              </a:rPr>
              <a:t>Focus</a:t>
            </a:r>
            <a:r>
              <a:rPr lang="en-US" sz="1400" dirty="0">
                <a:solidFill>
                  <a:srgbClr val="5792CE"/>
                </a:solidFill>
                <a:latin typeface="D-DIN" panose="020B0504030202030204" pitchFamily="34" charset="77"/>
                <a:ea typeface="Open Sans Semibold" charset="0"/>
                <a:cs typeface="Open Sans Semibold" charset="0"/>
              </a:rPr>
              <a:t> </a:t>
            </a:r>
          </a:p>
          <a:p>
            <a:pPr algn="ctr"/>
            <a:r>
              <a:rPr lang="en-US" sz="1400" dirty="0">
                <a:solidFill>
                  <a:srgbClr val="5792CE"/>
                </a:solidFill>
                <a:latin typeface="D-DIN" panose="020B0504030202030204" pitchFamily="34" charset="77"/>
                <a:ea typeface="Open Sans Semibold" charset="0"/>
                <a:cs typeface="Open Sans Semibold" charset="0"/>
              </a:rPr>
              <a:t>on experiences of gender-based violence</a:t>
            </a:r>
          </a:p>
        </p:txBody>
      </p:sp>
      <p:sp>
        <p:nvSpPr>
          <p:cNvPr id="5" name="Oval 4"/>
          <p:cNvSpPr/>
          <p:nvPr/>
        </p:nvSpPr>
        <p:spPr>
          <a:xfrm>
            <a:off x="3808942" y="3816426"/>
            <a:ext cx="1822717" cy="1791378"/>
          </a:xfrm>
          <a:prstGeom prst="ellipse">
            <a:avLst/>
          </a:prstGeom>
          <a:noFill/>
          <a:ln w="9525">
            <a:gradFill>
              <a:gsLst>
                <a:gs pos="100000">
                  <a:srgbClr val="5792CE"/>
                </a:gs>
                <a:gs pos="0">
                  <a:srgbClr val="AED7BD"/>
                </a:gs>
              </a:gsLst>
              <a:lin ang="7200000" scaled="0"/>
            </a:gra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600" dirty="0">
                <a:solidFill>
                  <a:srgbClr val="5792CE"/>
                </a:solidFill>
                <a:latin typeface="D-DIN" panose="020B0504030202030204" pitchFamily="34" charset="77"/>
                <a:ea typeface="Cinzel" charset="0"/>
                <a:cs typeface="Cinzel" charset="0"/>
              </a:rPr>
              <a:t>46</a:t>
            </a:r>
          </a:p>
          <a:p>
            <a:pPr algn="ctr"/>
            <a:r>
              <a:rPr lang="en-US" sz="1400" b="1" dirty="0">
                <a:solidFill>
                  <a:srgbClr val="5792CE"/>
                </a:solidFill>
                <a:latin typeface="D-DIN" panose="020B0504030202030204" pitchFamily="34" charset="77"/>
                <a:ea typeface="Open Sans Semibold" charset="0"/>
                <a:cs typeface="Open Sans Semibold" charset="0"/>
              </a:rPr>
              <a:t>Research Performing </a:t>
            </a:r>
            <a:r>
              <a:rPr lang="en-US" sz="1400" b="1" dirty="0" err="1">
                <a:solidFill>
                  <a:srgbClr val="5792CE"/>
                </a:solidFill>
                <a:latin typeface="D-DIN" panose="020B0504030202030204" pitchFamily="34" charset="77"/>
                <a:ea typeface="Open Sans Semibold" charset="0"/>
                <a:cs typeface="Open Sans Semibold" charset="0"/>
              </a:rPr>
              <a:t>Organisations</a:t>
            </a:r>
            <a:r>
              <a:rPr lang="en-US" sz="1400" b="1" dirty="0">
                <a:solidFill>
                  <a:srgbClr val="5792CE"/>
                </a:solidFill>
                <a:latin typeface="D-DIN" panose="020B0504030202030204" pitchFamily="34" charset="77"/>
                <a:ea typeface="Open Sans Semibold" charset="0"/>
                <a:cs typeface="Open Sans Semibold" charset="0"/>
              </a:rPr>
              <a:t> in 15 countries</a:t>
            </a:r>
          </a:p>
        </p:txBody>
      </p:sp>
      <p:sp>
        <p:nvSpPr>
          <p:cNvPr id="6" name="Oval 5"/>
          <p:cNvSpPr/>
          <p:nvPr/>
        </p:nvSpPr>
        <p:spPr>
          <a:xfrm>
            <a:off x="6244545" y="4004945"/>
            <a:ext cx="1431843" cy="1431843"/>
          </a:xfrm>
          <a:prstGeom prst="ellipse">
            <a:avLst/>
          </a:prstGeom>
          <a:noFill/>
          <a:ln w="9525">
            <a:gradFill>
              <a:gsLst>
                <a:gs pos="100000">
                  <a:srgbClr val="5792CE"/>
                </a:gs>
                <a:gs pos="0">
                  <a:srgbClr val="AED7BD"/>
                </a:gs>
              </a:gsLst>
              <a:lin ang="7200000" scaled="0"/>
            </a:gra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rgbClr val="5792CE"/>
                </a:solidFill>
                <a:latin typeface="D-DIN" panose="020B0504030202030204" pitchFamily="34" charset="77"/>
                <a:ea typeface="Cinzel" charset="0"/>
                <a:cs typeface="Cinzel" charset="0"/>
              </a:rPr>
              <a:t>Field time </a:t>
            </a:r>
            <a:r>
              <a:rPr lang="en-US" sz="1400" dirty="0">
                <a:solidFill>
                  <a:srgbClr val="5792CE"/>
                </a:solidFill>
                <a:latin typeface="D-DIN" panose="020B0504030202030204" pitchFamily="34" charset="77"/>
                <a:ea typeface="Cinzel" charset="0"/>
                <a:cs typeface="Cinzel" charset="0"/>
              </a:rPr>
              <a:t>between 17 January and</a:t>
            </a:r>
          </a:p>
          <a:p>
            <a:pPr algn="ctr"/>
            <a:r>
              <a:rPr lang="en-US" sz="1400" dirty="0">
                <a:solidFill>
                  <a:srgbClr val="5792CE"/>
                </a:solidFill>
                <a:latin typeface="D-DIN" panose="020B0504030202030204" pitchFamily="34" charset="77"/>
                <a:ea typeface="Cinzel" charset="0"/>
                <a:cs typeface="Cinzel" charset="0"/>
              </a:rPr>
              <a:t> 1 May 2022</a:t>
            </a:r>
          </a:p>
        </p:txBody>
      </p:sp>
      <p:sp>
        <p:nvSpPr>
          <p:cNvPr id="7" name="Oval 6"/>
          <p:cNvSpPr/>
          <p:nvPr/>
        </p:nvSpPr>
        <p:spPr>
          <a:xfrm>
            <a:off x="7676388" y="924500"/>
            <a:ext cx="1207968" cy="1216409"/>
          </a:xfrm>
          <a:prstGeom prst="ellipse">
            <a:avLst/>
          </a:prstGeom>
          <a:noFill/>
          <a:ln w="9525">
            <a:gradFill>
              <a:gsLst>
                <a:gs pos="100000">
                  <a:srgbClr val="5792CE"/>
                </a:gs>
                <a:gs pos="0">
                  <a:srgbClr val="AED7BD"/>
                </a:gs>
              </a:gsLst>
              <a:lin ang="7200000" scaled="0"/>
            </a:gra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70000"/>
              </a:lnSpc>
            </a:pPr>
            <a:r>
              <a:rPr lang="en-US" sz="3200" dirty="0">
                <a:solidFill>
                  <a:srgbClr val="5792CE"/>
                </a:solidFill>
                <a:latin typeface="D-DIN" panose="020B0504030202030204" pitchFamily="34" charset="77"/>
                <a:ea typeface="Cinzel" charset="0"/>
                <a:cs typeface="Cinzel" charset="0"/>
              </a:rPr>
              <a:t>14</a:t>
            </a:r>
          </a:p>
          <a:p>
            <a:pPr algn="ctr"/>
            <a:r>
              <a:rPr lang="en-US" sz="1400" b="1" dirty="0">
                <a:solidFill>
                  <a:srgbClr val="5792CE"/>
                </a:solidFill>
                <a:latin typeface="D-DIN" panose="020B0504030202030204" pitchFamily="34" charset="77"/>
                <a:ea typeface="Open Sans Semibold" charset="0"/>
                <a:cs typeface="Open Sans Semibold" charset="0"/>
              </a:rPr>
              <a:t>languages</a:t>
            </a:r>
          </a:p>
        </p:txBody>
      </p:sp>
      <p:sp>
        <p:nvSpPr>
          <p:cNvPr id="23" name="Title 1">
            <a:extLst>
              <a:ext uri="{FF2B5EF4-FFF2-40B4-BE49-F238E27FC236}">
                <a16:creationId xmlns:a16="http://schemas.microsoft.com/office/drawing/2014/main" id="{0E16D36C-47CD-D441-A4A6-C595380FE3CB}"/>
              </a:ext>
            </a:extLst>
          </p:cNvPr>
          <p:cNvSpPr>
            <a:spLocks noGrp="1"/>
          </p:cNvSpPr>
          <p:nvPr>
            <p:ph type="title"/>
          </p:nvPr>
        </p:nvSpPr>
        <p:spPr>
          <a:xfrm>
            <a:off x="914401" y="1755556"/>
            <a:ext cx="3518452" cy="1186427"/>
          </a:xfrm>
        </p:spPr>
        <p:txBody>
          <a:bodyPr/>
          <a:lstStyle/>
          <a:p>
            <a:r>
              <a:rPr lang="en-US" dirty="0"/>
              <a:t>UniSAFE survey</a:t>
            </a:r>
          </a:p>
        </p:txBody>
      </p:sp>
      <p:sp>
        <p:nvSpPr>
          <p:cNvPr id="24" name="TextBox 7">
            <a:extLst>
              <a:ext uri="{FF2B5EF4-FFF2-40B4-BE49-F238E27FC236}">
                <a16:creationId xmlns:a16="http://schemas.microsoft.com/office/drawing/2014/main" id="{FB654BF7-8F91-2048-807B-906F4552F05C}"/>
              </a:ext>
            </a:extLst>
          </p:cNvPr>
          <p:cNvSpPr txBox="1"/>
          <p:nvPr/>
        </p:nvSpPr>
        <p:spPr>
          <a:xfrm>
            <a:off x="914400" y="3210864"/>
            <a:ext cx="2472743" cy="1503617"/>
          </a:xfrm>
          <a:prstGeom prst="rect">
            <a:avLst/>
          </a:prstGeom>
          <a:noFill/>
        </p:spPr>
        <p:txBody>
          <a:bodyPr wrap="square" lIns="0" rIns="0" rtlCol="0">
            <a:spAutoFit/>
          </a:bodyPr>
          <a:lstStyle/>
          <a:p>
            <a:pPr>
              <a:lnSpc>
                <a:spcPct val="130000"/>
              </a:lnSpc>
            </a:pPr>
            <a:r>
              <a:rPr lang="en-US" dirty="0">
                <a:solidFill>
                  <a:schemeClr val="tx1">
                    <a:alpha val="70000"/>
                  </a:schemeClr>
                </a:solidFill>
                <a:latin typeface="D-DIN" panose="020B0504030202030204" pitchFamily="34" charset="77"/>
              </a:rPr>
              <a:t>Largest cross-cultural survey in Europe in the research sector on gender-based violence</a:t>
            </a:r>
          </a:p>
        </p:txBody>
      </p:sp>
      <p:sp>
        <p:nvSpPr>
          <p:cNvPr id="10" name="Textfeld 4">
            <a:extLst>
              <a:ext uri="{FF2B5EF4-FFF2-40B4-BE49-F238E27FC236}">
                <a16:creationId xmlns:a16="http://schemas.microsoft.com/office/drawing/2014/main" id="{4AC1553C-57C2-46AB-A3BB-2580D8174BE7}"/>
              </a:ext>
            </a:extLst>
          </p:cNvPr>
          <p:cNvSpPr txBox="1"/>
          <p:nvPr/>
        </p:nvSpPr>
        <p:spPr>
          <a:xfrm>
            <a:off x="1452282" y="5856160"/>
            <a:ext cx="10139083" cy="492443"/>
          </a:xfrm>
          <a:prstGeom prst="rect">
            <a:avLst/>
          </a:prstGeom>
          <a:noFill/>
        </p:spPr>
        <p:txBody>
          <a:bodyPr wrap="square" rtlCol="0">
            <a:spAutoFit/>
          </a:bodyPr>
          <a:lstStyle/>
          <a:p>
            <a:r>
              <a:rPr lang="de-DE" sz="1300" b="0" dirty="0">
                <a:solidFill>
                  <a:schemeClr val="bg1">
                    <a:lumMod val="50000"/>
                  </a:schemeClr>
                </a:solidFill>
                <a:effectLst/>
                <a:latin typeface="D-DIN" panose="020B0504030202030204"/>
              </a:rPr>
              <a:t>Lipinsky, Anke, Schredl, Claudia, Baumann, Horst, Lomazzi, Vera, Freund, Frederike, Humbert, Anne Laure, Tanwar, Jagriti, &amp; </a:t>
            </a:r>
            <a:r>
              <a:rPr lang="de-DE" sz="1300" b="0" dirty="0" err="1">
                <a:solidFill>
                  <a:schemeClr val="bg1">
                    <a:lumMod val="50000"/>
                  </a:schemeClr>
                </a:solidFill>
                <a:effectLst/>
                <a:latin typeface="D-DIN" panose="020B0504030202030204"/>
              </a:rPr>
              <a:t>Bondestam</a:t>
            </a:r>
            <a:r>
              <a:rPr lang="de-DE" sz="1300" b="0" dirty="0">
                <a:solidFill>
                  <a:schemeClr val="bg1">
                    <a:lumMod val="50000"/>
                  </a:schemeClr>
                </a:solidFill>
                <a:effectLst/>
                <a:latin typeface="D-DIN" panose="020B0504030202030204"/>
              </a:rPr>
              <a:t>, Fredrik. (2021). UniSAFE D4.1 Final UniSAFE-Survey </a:t>
            </a:r>
            <a:r>
              <a:rPr lang="de-DE" sz="1300" b="0" dirty="0" err="1">
                <a:solidFill>
                  <a:schemeClr val="bg1">
                    <a:lumMod val="50000"/>
                  </a:schemeClr>
                </a:solidFill>
                <a:effectLst/>
                <a:latin typeface="D-DIN" panose="020B0504030202030204"/>
              </a:rPr>
              <a:t>Questionnaire</a:t>
            </a:r>
            <a:r>
              <a:rPr lang="de-DE" sz="1300" b="0" dirty="0">
                <a:solidFill>
                  <a:schemeClr val="bg1">
                    <a:lumMod val="50000"/>
                  </a:schemeClr>
                </a:solidFill>
                <a:effectLst/>
                <a:latin typeface="D-DIN" panose="020B0504030202030204"/>
              </a:rPr>
              <a:t>. </a:t>
            </a:r>
            <a:r>
              <a:rPr lang="de-DE" sz="1300" b="0" dirty="0" err="1">
                <a:solidFill>
                  <a:schemeClr val="bg1">
                    <a:lumMod val="50000"/>
                  </a:schemeClr>
                </a:solidFill>
                <a:effectLst/>
                <a:latin typeface="D-DIN" panose="020B0504030202030204"/>
              </a:rPr>
              <a:t>Zenodo</a:t>
            </a:r>
            <a:r>
              <a:rPr lang="de-DE" sz="1300" b="0" dirty="0">
                <a:solidFill>
                  <a:schemeClr val="bg1">
                    <a:lumMod val="50000"/>
                  </a:schemeClr>
                </a:solidFill>
                <a:effectLst/>
                <a:latin typeface="D-DIN" panose="020B0504030202030204"/>
              </a:rPr>
              <a:t>. </a:t>
            </a:r>
            <a:r>
              <a:rPr lang="de-DE" sz="1300" dirty="0">
                <a:solidFill>
                  <a:schemeClr val="bg1">
                    <a:lumMod val="50000"/>
                  </a:schemeClr>
                </a:solidFill>
                <a:effectLst/>
                <a:latin typeface="D-DIN" panose="020B0504030202030204"/>
              </a:rPr>
              <a:t>https://doi.org/10.5281/zenodo.5746611</a:t>
            </a:r>
            <a:endParaRPr lang="en-GB" sz="1300" dirty="0">
              <a:solidFill>
                <a:schemeClr val="bg1">
                  <a:lumMod val="50000"/>
                </a:schemeClr>
              </a:solidFill>
              <a:latin typeface="D-DIN" panose="020B0504030202030204"/>
            </a:endParaRPr>
          </a:p>
        </p:txBody>
      </p:sp>
    </p:spTree>
    <p:extLst>
      <p:ext uri="{BB962C8B-B14F-4D97-AF65-F5344CB8AC3E}">
        <p14:creationId xmlns:p14="http://schemas.microsoft.com/office/powerpoint/2010/main" val="3760092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9346F7-2719-4E72-A55B-92EAAD506EA6}"/>
              </a:ext>
            </a:extLst>
          </p:cNvPr>
          <p:cNvSpPr>
            <a:spLocks noGrp="1"/>
          </p:cNvSpPr>
          <p:nvPr>
            <p:ph type="title"/>
          </p:nvPr>
        </p:nvSpPr>
        <p:spPr>
          <a:xfrm>
            <a:off x="1058102" y="1882941"/>
            <a:ext cx="4076605" cy="1342141"/>
          </a:xfrm>
        </p:spPr>
        <p:txBody>
          <a:bodyPr anchor="t">
            <a:normAutofit/>
          </a:bodyPr>
          <a:lstStyle/>
          <a:p>
            <a:r>
              <a:rPr lang="de-DE" dirty="0" err="1"/>
              <a:t>Respondents</a:t>
            </a:r>
            <a:r>
              <a:rPr lang="de-DE" dirty="0"/>
              <a:t>‘ </a:t>
            </a:r>
            <a:r>
              <a:rPr lang="de-DE" dirty="0" err="1"/>
              <a:t>characteristics</a:t>
            </a:r>
            <a:endParaRPr lang="de-DE" dirty="0"/>
          </a:p>
        </p:txBody>
      </p:sp>
      <p:sp>
        <p:nvSpPr>
          <p:cNvPr id="3" name="Foliennummernplatzhalter 2" hidden="1">
            <a:extLst>
              <a:ext uri="{FF2B5EF4-FFF2-40B4-BE49-F238E27FC236}">
                <a16:creationId xmlns:a16="http://schemas.microsoft.com/office/drawing/2014/main" id="{C5436278-B1A1-42D0-82C9-CF224FFC7598}"/>
              </a:ext>
            </a:extLst>
          </p:cNvPr>
          <p:cNvSpPr>
            <a:spLocks noGrp="1"/>
          </p:cNvSpPr>
          <p:nvPr>
            <p:ph type="sldNum" sz="quarter" idx="4294967295"/>
          </p:nvPr>
        </p:nvSpPr>
        <p:spPr>
          <a:xfrm>
            <a:off x="9448800" y="6334125"/>
            <a:ext cx="2743200" cy="365125"/>
          </a:xfrm>
          <a:prstGeom prst="rect">
            <a:avLst/>
          </a:prstGeom>
        </p:spPr>
        <p:txBody>
          <a:bodyPr/>
          <a:lstStyle/>
          <a:p>
            <a:pPr>
              <a:spcAft>
                <a:spcPts val="600"/>
              </a:spcAft>
            </a:pPr>
            <a:fld id="{783777ED-E0AE-DD49-A1E6-113717D9A99F}" type="slidenum">
              <a:rPr lang="fr-FR" smtClean="0"/>
              <a:pPr>
                <a:spcAft>
                  <a:spcPts val="600"/>
                </a:spcAft>
              </a:pPr>
              <a:t>13</a:t>
            </a:fld>
            <a:endParaRPr lang="fr-FR"/>
          </a:p>
        </p:txBody>
      </p:sp>
      <p:sp>
        <p:nvSpPr>
          <p:cNvPr id="4" name="Textfeld 3">
            <a:extLst>
              <a:ext uri="{FF2B5EF4-FFF2-40B4-BE49-F238E27FC236}">
                <a16:creationId xmlns:a16="http://schemas.microsoft.com/office/drawing/2014/main" id="{91D7D95E-185C-433A-9615-65DA7A716A87}"/>
              </a:ext>
            </a:extLst>
          </p:cNvPr>
          <p:cNvSpPr txBox="1"/>
          <p:nvPr/>
        </p:nvSpPr>
        <p:spPr>
          <a:xfrm>
            <a:off x="986890" y="3848100"/>
            <a:ext cx="3928010" cy="1508105"/>
          </a:xfrm>
          <a:prstGeom prst="rect">
            <a:avLst/>
          </a:prstGeom>
          <a:noFill/>
        </p:spPr>
        <p:txBody>
          <a:bodyPr wrap="square" rtlCol="0">
            <a:spAutoFit/>
          </a:bodyPr>
          <a:lstStyle/>
          <a:p>
            <a:r>
              <a:rPr lang="de-DE" dirty="0"/>
              <a:t>The sample </a:t>
            </a:r>
            <a:r>
              <a:rPr lang="de-DE" dirty="0" err="1"/>
              <a:t>includes</a:t>
            </a:r>
            <a:r>
              <a:rPr lang="de-DE" dirty="0"/>
              <a:t> in total </a:t>
            </a:r>
            <a:r>
              <a:rPr lang="de-DE" sz="2000" b="1" dirty="0">
                <a:solidFill>
                  <a:srgbClr val="5792CE"/>
                </a:solidFill>
              </a:rPr>
              <a:t>42,186 </a:t>
            </a:r>
            <a:r>
              <a:rPr lang="de-DE" dirty="0" err="1"/>
              <a:t>respondents</a:t>
            </a:r>
            <a:r>
              <a:rPr lang="de-DE" dirty="0"/>
              <a:t>, </a:t>
            </a:r>
            <a:r>
              <a:rPr lang="de-DE" dirty="0" err="1"/>
              <a:t>age</a:t>
            </a:r>
            <a:r>
              <a:rPr lang="de-DE" dirty="0"/>
              <a:t> 18+</a:t>
            </a:r>
          </a:p>
          <a:p>
            <a:endParaRPr lang="de-DE" dirty="0"/>
          </a:p>
          <a:p>
            <a:r>
              <a:rPr lang="de-DE" b="1" dirty="0">
                <a:solidFill>
                  <a:srgbClr val="5792CE"/>
                </a:solidFill>
              </a:rPr>
              <a:t>43% </a:t>
            </a:r>
            <a:r>
              <a:rPr lang="de-DE" dirty="0" err="1"/>
              <a:t>of</a:t>
            </a:r>
            <a:r>
              <a:rPr lang="de-DE" dirty="0"/>
              <a:t> </a:t>
            </a:r>
            <a:r>
              <a:rPr lang="de-DE" dirty="0" err="1"/>
              <a:t>respondents</a:t>
            </a:r>
            <a:r>
              <a:rPr lang="de-DE" dirty="0"/>
              <a:t> </a:t>
            </a:r>
            <a:r>
              <a:rPr lang="de-DE" dirty="0" err="1"/>
              <a:t>are</a:t>
            </a:r>
            <a:r>
              <a:rPr lang="de-DE" dirty="0"/>
              <a:t> </a:t>
            </a:r>
            <a:r>
              <a:rPr lang="de-DE" dirty="0" err="1"/>
              <a:t>staff</a:t>
            </a:r>
            <a:endParaRPr lang="de-DE" dirty="0"/>
          </a:p>
          <a:p>
            <a:r>
              <a:rPr lang="de-DE" b="1" dirty="0">
                <a:solidFill>
                  <a:srgbClr val="5792CE"/>
                </a:solidFill>
              </a:rPr>
              <a:t>57% </a:t>
            </a:r>
            <a:r>
              <a:rPr lang="de-DE" dirty="0" err="1"/>
              <a:t>of</a:t>
            </a:r>
            <a:r>
              <a:rPr lang="de-DE" dirty="0"/>
              <a:t> </a:t>
            </a:r>
            <a:r>
              <a:rPr lang="de-DE" dirty="0" err="1"/>
              <a:t>respondents</a:t>
            </a:r>
            <a:r>
              <a:rPr lang="de-DE" dirty="0"/>
              <a:t> </a:t>
            </a:r>
            <a:r>
              <a:rPr lang="de-DE" dirty="0" err="1"/>
              <a:t>are</a:t>
            </a:r>
            <a:r>
              <a:rPr lang="de-DE" dirty="0"/>
              <a:t> </a:t>
            </a:r>
            <a:r>
              <a:rPr lang="de-DE" dirty="0" err="1"/>
              <a:t>students</a:t>
            </a:r>
            <a:endParaRPr lang="de-DE" dirty="0"/>
          </a:p>
        </p:txBody>
      </p:sp>
      <p:graphicFrame>
        <p:nvGraphicFramePr>
          <p:cNvPr id="7" name="Diagramm 6">
            <a:extLst>
              <a:ext uri="{FF2B5EF4-FFF2-40B4-BE49-F238E27FC236}">
                <a16:creationId xmlns:a16="http://schemas.microsoft.com/office/drawing/2014/main" id="{1D75DE6A-0649-47EB-B126-071BD3705E8C}"/>
              </a:ext>
            </a:extLst>
          </p:cNvPr>
          <p:cNvGraphicFramePr/>
          <p:nvPr/>
        </p:nvGraphicFramePr>
        <p:xfrm>
          <a:off x="4541520" y="497592"/>
          <a:ext cx="5031106" cy="27274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m 7">
            <a:extLst>
              <a:ext uri="{FF2B5EF4-FFF2-40B4-BE49-F238E27FC236}">
                <a16:creationId xmlns:a16="http://schemas.microsoft.com/office/drawing/2014/main" id="{670AE656-24E8-4D93-8157-400EB4D4E1A4}"/>
              </a:ext>
            </a:extLst>
          </p:cNvPr>
          <p:cNvGraphicFramePr/>
          <p:nvPr/>
        </p:nvGraphicFramePr>
        <p:xfrm>
          <a:off x="4662963" y="3480168"/>
          <a:ext cx="4788220" cy="272749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Diagramm 8">
            <a:extLst>
              <a:ext uri="{FF2B5EF4-FFF2-40B4-BE49-F238E27FC236}">
                <a16:creationId xmlns:a16="http://schemas.microsoft.com/office/drawing/2014/main" id="{D5563341-72CE-4C90-91E3-3E1C049017B7}"/>
              </a:ext>
            </a:extLst>
          </p:cNvPr>
          <p:cNvGraphicFramePr/>
          <p:nvPr/>
        </p:nvGraphicFramePr>
        <p:xfrm>
          <a:off x="8146380" y="3480168"/>
          <a:ext cx="4788220" cy="272749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Diagramm 9">
            <a:extLst>
              <a:ext uri="{FF2B5EF4-FFF2-40B4-BE49-F238E27FC236}">
                <a16:creationId xmlns:a16="http://schemas.microsoft.com/office/drawing/2014/main" id="{B5A08F84-551E-4D8F-B4F6-1F0B02E46CA8}"/>
              </a:ext>
            </a:extLst>
          </p:cNvPr>
          <p:cNvGraphicFramePr/>
          <p:nvPr/>
        </p:nvGraphicFramePr>
        <p:xfrm>
          <a:off x="8146380" y="497592"/>
          <a:ext cx="4788220" cy="272749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50154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8" grpId="0">
        <p:bldAsOne/>
      </p:bldGraphic>
      <p:bldGraphic spid="9" grpId="0">
        <p:bldAsOne/>
      </p:bldGraphic>
      <p:bldGraphic spid="10"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6E666C0-4253-4DEA-5E28-282B97C303C2}"/>
              </a:ext>
            </a:extLst>
          </p:cNvPr>
          <p:cNvSpPr>
            <a:spLocks noGrp="1"/>
          </p:cNvSpPr>
          <p:nvPr>
            <p:ph type="title"/>
          </p:nvPr>
        </p:nvSpPr>
        <p:spPr>
          <a:xfrm>
            <a:off x="2605265" y="161921"/>
            <a:ext cx="10086975" cy="1028700"/>
          </a:xfrm>
        </p:spPr>
        <p:txBody>
          <a:bodyPr/>
          <a:lstStyle/>
          <a:p>
            <a:r>
              <a:rPr lang="en-US" sz="3600" dirty="0"/>
              <a:t>Prevalence of gender-based violence</a:t>
            </a:r>
          </a:p>
        </p:txBody>
      </p:sp>
      <p:pic>
        <p:nvPicPr>
          <p:cNvPr id="7" name="Picture 6">
            <a:extLst>
              <a:ext uri="{FF2B5EF4-FFF2-40B4-BE49-F238E27FC236}">
                <a16:creationId xmlns:a16="http://schemas.microsoft.com/office/drawing/2014/main" id="{C1CC0082-5B19-959B-F2F1-6B9F5DC29434}"/>
              </a:ext>
            </a:extLst>
          </p:cNvPr>
          <p:cNvPicPr>
            <a:picLocks noChangeAspect="1"/>
          </p:cNvPicPr>
          <p:nvPr/>
        </p:nvPicPr>
        <p:blipFill>
          <a:blip r:embed="rId3"/>
          <a:stretch>
            <a:fillRect/>
          </a:stretch>
        </p:blipFill>
        <p:spPr>
          <a:xfrm>
            <a:off x="-3918" y="1128093"/>
            <a:ext cx="13150957" cy="4175428"/>
          </a:xfrm>
          <a:prstGeom prst="rect">
            <a:avLst/>
          </a:prstGeom>
          <a:noFill/>
        </p:spPr>
      </p:pic>
      <p:sp>
        <p:nvSpPr>
          <p:cNvPr id="9" name="TextBox 8">
            <a:extLst>
              <a:ext uri="{FF2B5EF4-FFF2-40B4-BE49-F238E27FC236}">
                <a16:creationId xmlns:a16="http://schemas.microsoft.com/office/drawing/2014/main" id="{A7601CC6-D416-7084-A9A5-524E5E951C9D}"/>
              </a:ext>
            </a:extLst>
          </p:cNvPr>
          <p:cNvSpPr txBox="1"/>
          <p:nvPr/>
        </p:nvSpPr>
        <p:spPr>
          <a:xfrm>
            <a:off x="493504" y="5434394"/>
            <a:ext cx="10663083" cy="830997"/>
          </a:xfrm>
          <a:prstGeom prst="rect">
            <a:avLst/>
          </a:prstGeom>
          <a:noFill/>
        </p:spPr>
        <p:txBody>
          <a:bodyPr wrap="square" rtlCol="0">
            <a:spAutoFit/>
          </a:bodyPr>
          <a:lstStyle/>
          <a:p>
            <a:r>
              <a:rPr lang="en-GB" sz="1200" dirty="0"/>
              <a:t>Note: Prevalence was calculated as the weighted number of cases reporting at least one experience of violence divided by the total number of valid cases, multiplied by 100, i.e. all cases coded as ‘Prefer not to say’ or ‘No answer: break-off’ were excluded from the calculation. Prevalence was calculated individually for the specific forms of violence and for any form of gender-based violence. For any form of violence cases were excluded from the calculation if there was no valid data for any of the specific forms of violence. Source of data: UniSAFE survey</a:t>
            </a:r>
          </a:p>
        </p:txBody>
      </p:sp>
    </p:spTree>
    <p:extLst>
      <p:ext uri="{BB962C8B-B14F-4D97-AF65-F5344CB8AC3E}">
        <p14:creationId xmlns:p14="http://schemas.microsoft.com/office/powerpoint/2010/main" val="188968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E40233B-7890-4C14-A1C1-1687A9347E09}"/>
              </a:ext>
            </a:extLst>
          </p:cNvPr>
          <p:cNvSpPr>
            <a:spLocks noGrp="1"/>
          </p:cNvSpPr>
          <p:nvPr>
            <p:ph type="title"/>
          </p:nvPr>
        </p:nvSpPr>
        <p:spPr/>
        <p:txBody>
          <a:bodyPr/>
          <a:lstStyle/>
          <a:p>
            <a:r>
              <a:rPr lang="en-GB" dirty="0"/>
              <a:t>Intersectional multi-level modelling</a:t>
            </a:r>
          </a:p>
        </p:txBody>
      </p:sp>
      <p:sp>
        <p:nvSpPr>
          <p:cNvPr id="8" name="Text Placeholder 7">
            <a:extLst>
              <a:ext uri="{FF2B5EF4-FFF2-40B4-BE49-F238E27FC236}">
                <a16:creationId xmlns:a16="http://schemas.microsoft.com/office/drawing/2014/main" id="{8D4F9C75-0C28-69D8-2BB9-F2D30EA72208}"/>
              </a:ext>
            </a:extLst>
          </p:cNvPr>
          <p:cNvSpPr>
            <a:spLocks noGrp="1"/>
          </p:cNvSpPr>
          <p:nvPr>
            <p:ph type="body" sz="quarter" idx="10"/>
          </p:nvPr>
        </p:nvSpPr>
        <p:spPr>
          <a:xfrm>
            <a:off x="534988" y="2078780"/>
            <a:ext cx="11285537" cy="2076660"/>
          </a:xfrm>
        </p:spPr>
        <p:txBody>
          <a:bodyPr>
            <a:normAutofit lnSpcReduction="10000"/>
          </a:bodyPr>
          <a:lstStyle/>
          <a:p>
            <a:pPr>
              <a:lnSpc>
                <a:spcPct val="120000"/>
              </a:lnSpc>
              <a:spcBef>
                <a:spcPts val="0"/>
              </a:spcBef>
            </a:pPr>
            <a:r>
              <a:rPr lang="en-GB" sz="2000" dirty="0"/>
              <a:t>By using intersectional multilevel modelling we are able to account to how experiences of gender-based violence might relate to countries, organisations and intersectional strata</a:t>
            </a:r>
          </a:p>
          <a:p>
            <a:pPr>
              <a:lnSpc>
                <a:spcPct val="120000"/>
              </a:lnSpc>
              <a:spcBef>
                <a:spcPts val="0"/>
              </a:spcBef>
            </a:pPr>
            <a:endParaRPr lang="en-GB" sz="2000" dirty="0"/>
          </a:p>
          <a:p>
            <a:pPr>
              <a:lnSpc>
                <a:spcPct val="120000"/>
              </a:lnSpc>
              <a:spcBef>
                <a:spcPts val="0"/>
              </a:spcBef>
            </a:pPr>
            <a:r>
              <a:rPr lang="en-GB" sz="2000" dirty="0"/>
              <a:t>We use a cross-classified multi-level model with a logit link function. </a:t>
            </a:r>
          </a:p>
          <a:p>
            <a:pPr>
              <a:lnSpc>
                <a:spcPct val="120000"/>
              </a:lnSpc>
              <a:spcBef>
                <a:spcPts val="0"/>
              </a:spcBef>
            </a:pPr>
            <a:endParaRPr lang="en-GB" sz="2000" dirty="0"/>
          </a:p>
          <a:p>
            <a:pPr>
              <a:lnSpc>
                <a:spcPct val="120000"/>
              </a:lnSpc>
              <a:spcBef>
                <a:spcPts val="0"/>
              </a:spcBef>
            </a:pPr>
            <a:r>
              <a:rPr lang="en-GB" sz="2000" dirty="0"/>
              <a:t>The random intercept model is expressed as: </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F1129C99-BA03-F31D-FB9C-998D150D819A}"/>
                  </a:ext>
                </a:extLst>
              </p:cNvPr>
              <p:cNvSpPr txBox="1"/>
              <p:nvPr/>
            </p:nvSpPr>
            <p:spPr>
              <a:xfrm>
                <a:off x="833120" y="4236720"/>
                <a:ext cx="10149840" cy="1555682"/>
              </a:xfrm>
              <a:prstGeom prst="rect">
                <a:avLst/>
              </a:prstGeom>
              <a:noFill/>
            </p:spPr>
            <p:txBody>
              <a:bodyPr wrap="square">
                <a:spAutoFit/>
              </a:bodyPr>
              <a:lstStyle/>
              <a:p>
                <a:pPr algn="ctr">
                  <a:lnSpc>
                    <a:spcPct val="107000"/>
                  </a:lnSpc>
                  <a:spcAft>
                    <a:spcPts val="800"/>
                  </a:spcAft>
                </a:pPr>
                <a14:m>
                  <m:oMath xmlns:m="http://schemas.openxmlformats.org/officeDocument/2006/math">
                    <m:r>
                      <a:rPr lang="en-GB" i="1" smtClean="0">
                        <a:effectLst/>
                        <a:latin typeface="Cambria Math" panose="02040503050406030204" pitchFamily="18" charset="0"/>
                        <a:ea typeface="Calibri" panose="020F0502020204030204" pitchFamily="34" charset="0"/>
                        <a:cs typeface="Arial" panose="020B0604020202020204" pitchFamily="34" charset="0"/>
                      </a:rPr>
                      <m:t>𝑙𝑜𝑔</m:t>
                    </m:r>
                    <m:d>
                      <m:dPr>
                        <m:ctrlPr>
                          <a:rPr lang="en-GB" i="1">
                            <a:effectLst/>
                            <a:latin typeface="Cambria Math" panose="02040503050406030204" pitchFamily="18" charset="0"/>
                            <a:ea typeface="Calibri" panose="020F0502020204030204" pitchFamily="34" charset="0"/>
                            <a:cs typeface="Arial" panose="020B0604020202020204" pitchFamily="34" charset="0"/>
                          </a:rPr>
                        </m:ctrlPr>
                      </m:dPr>
                      <m:e>
                        <m:f>
                          <m:fPr>
                            <m:ctrlPr>
                              <a:rPr lang="en-GB" i="1">
                                <a:effectLst/>
                                <a:latin typeface="Cambria Math" panose="02040503050406030204" pitchFamily="18" charset="0"/>
                                <a:ea typeface="Calibri" panose="020F0502020204030204" pitchFamily="34" charset="0"/>
                                <a:cs typeface="Arial" panose="020B0604020202020204" pitchFamily="34" charset="0"/>
                              </a:rPr>
                            </m:ctrlPr>
                          </m:fPr>
                          <m:num>
                            <m:sSub>
                              <m:sSubPr>
                                <m:ctrlPr>
                                  <a:rPr lang="en-GB" i="1">
                                    <a:effectLst/>
                                    <a:latin typeface="Cambria Math" panose="02040503050406030204" pitchFamily="18" charset="0"/>
                                    <a:ea typeface="Calibri" panose="020F0502020204030204" pitchFamily="34" charset="0"/>
                                    <a:cs typeface="Arial" panose="020B0604020202020204" pitchFamily="34" charset="0"/>
                                  </a:rPr>
                                </m:ctrlPr>
                              </m:sSubPr>
                              <m:e>
                                <m:r>
                                  <a:rPr lang="en-GB" i="1">
                                    <a:effectLst/>
                                    <a:latin typeface="Cambria Math" panose="02040503050406030204" pitchFamily="18" charset="0"/>
                                    <a:ea typeface="Calibri" panose="020F0502020204030204" pitchFamily="34" charset="0"/>
                                    <a:cs typeface="Arial" panose="020B0604020202020204" pitchFamily="34" charset="0"/>
                                  </a:rPr>
                                  <m:t>𝜋</m:t>
                                </m:r>
                              </m:e>
                              <m:sub>
                                <m:r>
                                  <a:rPr lang="en-GB" i="1">
                                    <a:effectLst/>
                                    <a:latin typeface="Cambria Math" panose="02040503050406030204" pitchFamily="18" charset="0"/>
                                    <a:ea typeface="Calibri" panose="020F0502020204030204" pitchFamily="34" charset="0"/>
                                    <a:cs typeface="Arial" panose="020B0604020202020204" pitchFamily="34" charset="0"/>
                                  </a:rPr>
                                  <m:t>𝑖𝑗𝑘</m:t>
                                </m:r>
                              </m:sub>
                            </m:sSub>
                          </m:num>
                          <m:den>
                            <m:sSub>
                              <m:sSubPr>
                                <m:ctrlPr>
                                  <a:rPr lang="en-GB" i="1">
                                    <a:effectLst/>
                                    <a:latin typeface="Cambria Math" panose="02040503050406030204" pitchFamily="18" charset="0"/>
                                    <a:ea typeface="Calibri" panose="020F0502020204030204" pitchFamily="34" charset="0"/>
                                    <a:cs typeface="Arial" panose="020B0604020202020204" pitchFamily="34" charset="0"/>
                                  </a:rPr>
                                </m:ctrlPr>
                              </m:sSubPr>
                              <m:e>
                                <m:r>
                                  <a:rPr lang="en-GB" i="1">
                                    <a:effectLst/>
                                    <a:latin typeface="Cambria Math" panose="02040503050406030204" pitchFamily="18" charset="0"/>
                                    <a:ea typeface="Calibri" panose="020F0502020204030204" pitchFamily="34" charset="0"/>
                                    <a:cs typeface="Arial" panose="020B0604020202020204" pitchFamily="34" charset="0"/>
                                  </a:rPr>
                                  <m:t>1− </m:t>
                                </m:r>
                                <m:r>
                                  <a:rPr lang="en-GB" i="1">
                                    <a:effectLst/>
                                    <a:latin typeface="Cambria Math" panose="02040503050406030204" pitchFamily="18" charset="0"/>
                                    <a:ea typeface="Calibri" panose="020F0502020204030204" pitchFamily="34" charset="0"/>
                                    <a:cs typeface="Arial" panose="020B0604020202020204" pitchFamily="34" charset="0"/>
                                  </a:rPr>
                                  <m:t>𝜋</m:t>
                                </m:r>
                              </m:e>
                              <m:sub>
                                <m:r>
                                  <a:rPr lang="en-GB" i="1">
                                    <a:effectLst/>
                                    <a:latin typeface="Cambria Math" panose="02040503050406030204" pitchFamily="18" charset="0"/>
                                    <a:ea typeface="Calibri" panose="020F0502020204030204" pitchFamily="34" charset="0"/>
                                    <a:cs typeface="Arial" panose="020B0604020202020204" pitchFamily="34" charset="0"/>
                                  </a:rPr>
                                  <m:t>𝑖𝑗𝑘</m:t>
                                </m:r>
                              </m:sub>
                            </m:sSub>
                          </m:den>
                        </m:f>
                      </m:e>
                    </m:d>
                    <m:r>
                      <a:rPr lang="en-GB" i="1">
                        <a:effectLst/>
                        <a:latin typeface="Cambria Math" panose="02040503050406030204" pitchFamily="18" charset="0"/>
                        <a:ea typeface="Calibri" panose="020F0502020204030204" pitchFamily="34" charset="0"/>
                        <a:cs typeface="Arial" panose="020B0604020202020204" pitchFamily="34" charset="0"/>
                      </a:rPr>
                      <m:t>= </m:t>
                    </m:r>
                    <m:sSub>
                      <m:sSubPr>
                        <m:ctrlPr>
                          <a:rPr lang="en-GB" i="1">
                            <a:effectLst/>
                            <a:latin typeface="Cambria Math" panose="02040503050406030204" pitchFamily="18" charset="0"/>
                            <a:ea typeface="Calibri" panose="020F0502020204030204" pitchFamily="34" charset="0"/>
                            <a:cs typeface="Arial" panose="020B0604020202020204" pitchFamily="34" charset="0"/>
                          </a:rPr>
                        </m:ctrlPr>
                      </m:sSubPr>
                      <m:e>
                        <m:r>
                          <a:rPr lang="en-GB" i="1">
                            <a:effectLst/>
                            <a:latin typeface="Cambria Math" panose="02040503050406030204" pitchFamily="18" charset="0"/>
                            <a:ea typeface="Calibri" panose="020F0502020204030204" pitchFamily="34" charset="0"/>
                            <a:cs typeface="Arial" panose="020B0604020202020204" pitchFamily="34" charset="0"/>
                          </a:rPr>
                          <m:t>𝛽</m:t>
                        </m:r>
                      </m:e>
                      <m:sub>
                        <m:r>
                          <a:rPr lang="en-GB" i="1">
                            <a:effectLst/>
                            <a:latin typeface="Cambria Math" panose="02040503050406030204" pitchFamily="18" charset="0"/>
                            <a:ea typeface="Calibri" panose="020F0502020204030204" pitchFamily="34" charset="0"/>
                            <a:cs typeface="Arial" panose="020B0604020202020204" pitchFamily="34" charset="0"/>
                          </a:rPr>
                          <m:t>0</m:t>
                        </m:r>
                      </m:sub>
                    </m:sSub>
                    <m:r>
                      <a:rPr lang="en-GB" i="1">
                        <a:effectLst/>
                        <a:latin typeface="Cambria Math" panose="02040503050406030204" pitchFamily="18" charset="0"/>
                        <a:ea typeface="Calibri" panose="020F0502020204030204" pitchFamily="34" charset="0"/>
                        <a:cs typeface="Arial" panose="020B0604020202020204" pitchFamily="34" charset="0"/>
                      </a:rPr>
                      <m:t>+ </m:t>
                    </m:r>
                    <m:sSub>
                      <m:sSubPr>
                        <m:ctrlPr>
                          <a:rPr lang="en-GB" i="1">
                            <a:effectLst/>
                            <a:latin typeface="Cambria Math" panose="02040503050406030204" pitchFamily="18" charset="0"/>
                            <a:ea typeface="Calibri" panose="020F0502020204030204" pitchFamily="34" charset="0"/>
                            <a:cs typeface="Arial" panose="020B0604020202020204" pitchFamily="34" charset="0"/>
                          </a:rPr>
                        </m:ctrlPr>
                      </m:sSubPr>
                      <m:e>
                        <m:r>
                          <a:rPr lang="en-GB" i="1">
                            <a:effectLst/>
                            <a:latin typeface="Cambria Math" panose="02040503050406030204" pitchFamily="18" charset="0"/>
                            <a:ea typeface="Calibri" panose="020F0502020204030204" pitchFamily="34" charset="0"/>
                            <a:cs typeface="Arial" panose="020B0604020202020204" pitchFamily="34" charset="0"/>
                          </a:rPr>
                          <m:t>𝛽</m:t>
                        </m:r>
                      </m:e>
                      <m:sub>
                        <m:r>
                          <a:rPr lang="en-GB" i="1">
                            <a:effectLst/>
                            <a:latin typeface="Cambria Math" panose="02040503050406030204" pitchFamily="18" charset="0"/>
                            <a:ea typeface="Calibri" panose="020F0502020204030204" pitchFamily="34" charset="0"/>
                            <a:cs typeface="Arial" panose="020B0604020202020204" pitchFamily="34" charset="0"/>
                          </a:rPr>
                          <m:t>1</m:t>
                        </m:r>
                      </m:sub>
                    </m:sSub>
                    <m:sSub>
                      <m:sSubPr>
                        <m:ctrlPr>
                          <a:rPr lang="en-GB" i="1">
                            <a:effectLst/>
                            <a:latin typeface="Cambria Math" panose="02040503050406030204" pitchFamily="18" charset="0"/>
                            <a:ea typeface="Calibri" panose="020F0502020204030204" pitchFamily="34" charset="0"/>
                            <a:cs typeface="Arial" panose="020B0604020202020204" pitchFamily="34" charset="0"/>
                          </a:rPr>
                        </m:ctrlPr>
                      </m:sSubPr>
                      <m:e>
                        <m:r>
                          <a:rPr lang="en-GB" i="1">
                            <a:effectLst/>
                            <a:latin typeface="Cambria Math" panose="02040503050406030204" pitchFamily="18" charset="0"/>
                            <a:ea typeface="Calibri" panose="020F0502020204030204" pitchFamily="34" charset="0"/>
                            <a:cs typeface="Arial" panose="020B0604020202020204" pitchFamily="34" charset="0"/>
                          </a:rPr>
                          <m:t>𝑥</m:t>
                        </m:r>
                      </m:e>
                      <m:sub>
                        <m:r>
                          <a:rPr lang="en-GB" i="1">
                            <a:effectLst/>
                            <a:latin typeface="Cambria Math" panose="02040503050406030204" pitchFamily="18" charset="0"/>
                            <a:ea typeface="Calibri" panose="020F0502020204030204" pitchFamily="34" charset="0"/>
                            <a:cs typeface="Arial" panose="020B0604020202020204" pitchFamily="34" charset="0"/>
                          </a:rPr>
                          <m:t>1</m:t>
                        </m:r>
                        <m:r>
                          <a:rPr lang="en-GB" i="1">
                            <a:effectLst/>
                            <a:latin typeface="Cambria Math" panose="02040503050406030204" pitchFamily="18" charset="0"/>
                            <a:ea typeface="Calibri" panose="020F0502020204030204" pitchFamily="34" charset="0"/>
                            <a:cs typeface="Arial" panose="020B0604020202020204" pitchFamily="34" charset="0"/>
                          </a:rPr>
                          <m:t>𝑖</m:t>
                        </m:r>
                      </m:sub>
                    </m:sSub>
                  </m:oMath>
                </a14:m>
                <a:r>
                  <a:rPr lang="en-GB" dirty="0">
                    <a:effectLst/>
                    <a:latin typeface="Calibri" panose="020F0502020204030204" pitchFamily="34" charset="0"/>
                    <a:ea typeface="Calibri" panose="020F0502020204030204" pitchFamily="34" charset="0"/>
                    <a:cs typeface="Arial" panose="020B0604020202020204" pitchFamily="34" charset="0"/>
                  </a:rPr>
                  <a:t> </a:t>
                </a:r>
                <a14:m>
                  <m:oMath xmlns:m="http://schemas.openxmlformats.org/officeDocument/2006/math">
                    <m:r>
                      <a:rPr lang="en-GB" i="1">
                        <a:effectLst/>
                        <a:latin typeface="Cambria Math" panose="02040503050406030204" pitchFamily="18" charset="0"/>
                        <a:ea typeface="Calibri" panose="020F0502020204030204" pitchFamily="34" charset="0"/>
                        <a:cs typeface="Arial" panose="020B0604020202020204" pitchFamily="34" charset="0"/>
                      </a:rPr>
                      <m:t>+ </m:t>
                    </m:r>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𝑢</m:t>
                        </m:r>
                      </m:e>
                      <m:sub>
                        <m:r>
                          <a:rPr lang="en-GB" i="1">
                            <a:effectLst/>
                            <a:latin typeface="Cambria Math" panose="02040503050406030204" pitchFamily="18" charset="0"/>
                            <a:ea typeface="Calibri" panose="020F0502020204030204" pitchFamily="34" charset="0"/>
                            <a:cs typeface="Arial" panose="020B0604020202020204" pitchFamily="34" charset="0"/>
                          </a:rPr>
                          <m:t>𝑐𝑜𝑢𝑛𝑡𝑟𝑦</m:t>
                        </m:r>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𝑖</m:t>
                        </m:r>
                        <m:r>
                          <a:rPr lang="en-GB" i="1">
                            <a:effectLst/>
                            <a:latin typeface="Cambria Math" panose="02040503050406030204" pitchFamily="18" charset="0"/>
                            <a:ea typeface="Calibri" panose="020F0502020204030204" pitchFamily="34" charset="0"/>
                            <a:cs typeface="Arial" panose="020B0604020202020204" pitchFamily="34" charset="0"/>
                          </a:rPr>
                          <m:t>)</m:t>
                        </m:r>
                      </m:sub>
                      <m:sup>
                        <m:r>
                          <a:rPr lang="en-GB" i="1">
                            <a:effectLst/>
                            <a:latin typeface="Cambria Math" panose="02040503050406030204" pitchFamily="18" charset="0"/>
                            <a:ea typeface="Calibri" panose="020F0502020204030204" pitchFamily="34" charset="0"/>
                            <a:cs typeface="Arial" panose="020B0604020202020204" pitchFamily="34" charset="0"/>
                          </a:rPr>
                          <m:t>(4)</m:t>
                        </m:r>
                      </m:sup>
                    </m:sSubSup>
                    <m:r>
                      <a:rPr lang="en-GB" i="1">
                        <a:effectLst/>
                        <a:latin typeface="Cambria Math" panose="02040503050406030204" pitchFamily="18" charset="0"/>
                        <a:ea typeface="Calibri" panose="020F0502020204030204" pitchFamily="34" charset="0"/>
                        <a:cs typeface="Arial" panose="020B0604020202020204" pitchFamily="34" charset="0"/>
                      </a:rPr>
                      <m:t>+</m:t>
                    </m:r>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𝑢</m:t>
                        </m:r>
                      </m:e>
                      <m:sub>
                        <m:r>
                          <a:rPr lang="en-GB" i="1">
                            <a:effectLst/>
                            <a:latin typeface="Cambria Math" panose="02040503050406030204" pitchFamily="18" charset="0"/>
                            <a:ea typeface="Calibri" panose="020F0502020204030204" pitchFamily="34" charset="0"/>
                            <a:cs typeface="Arial" panose="020B0604020202020204" pitchFamily="34" charset="0"/>
                          </a:rPr>
                          <m:t>𝑜𝑟𝑔𝑎𝑛𝑖𝑠𝑎𝑡𝑖𝑜𝑛</m:t>
                        </m:r>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𝑖</m:t>
                        </m:r>
                        <m:r>
                          <a:rPr lang="en-GB" i="1">
                            <a:effectLst/>
                            <a:latin typeface="Cambria Math" panose="02040503050406030204" pitchFamily="18" charset="0"/>
                            <a:ea typeface="Calibri" panose="020F0502020204030204" pitchFamily="34" charset="0"/>
                            <a:cs typeface="Arial" panose="020B0604020202020204" pitchFamily="34" charset="0"/>
                          </a:rPr>
                          <m:t>)</m:t>
                        </m:r>
                      </m:sub>
                      <m:sup>
                        <m:r>
                          <a:rPr lang="en-GB" i="1">
                            <a:effectLst/>
                            <a:latin typeface="Cambria Math" panose="02040503050406030204" pitchFamily="18" charset="0"/>
                            <a:ea typeface="Calibri" panose="020F0502020204030204" pitchFamily="34" charset="0"/>
                            <a:cs typeface="Arial" panose="020B0604020202020204" pitchFamily="34" charset="0"/>
                          </a:rPr>
                          <m:t>(3)</m:t>
                        </m:r>
                      </m:sup>
                    </m:sSubSup>
                    <m:r>
                      <a:rPr lang="en-GB" i="1">
                        <a:effectLst/>
                        <a:latin typeface="Cambria Math" panose="02040503050406030204" pitchFamily="18" charset="0"/>
                        <a:ea typeface="Calibri" panose="020F0502020204030204" pitchFamily="34" charset="0"/>
                        <a:cs typeface="Arial" panose="020B0604020202020204" pitchFamily="34" charset="0"/>
                      </a:rPr>
                      <m:t>+</m:t>
                    </m:r>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𝑢</m:t>
                        </m:r>
                      </m:e>
                      <m:sub>
                        <m:r>
                          <a:rPr lang="en-GB" i="1">
                            <a:effectLst/>
                            <a:latin typeface="Cambria Math" panose="02040503050406030204" pitchFamily="18" charset="0"/>
                            <a:ea typeface="Calibri" panose="020F0502020204030204" pitchFamily="34" charset="0"/>
                            <a:cs typeface="Arial" panose="020B0604020202020204" pitchFamily="34" charset="0"/>
                          </a:rPr>
                          <m:t>𝑖𝑛𝑡𝑒𝑟𝑠𝑒𝑐𝑡𝑖𝑜𝑛𝑎𝑙</m:t>
                        </m:r>
                        <m:r>
                          <a:rPr lang="en-GB" i="1">
                            <a:effectLst/>
                            <a:latin typeface="Cambria Math" panose="02040503050406030204" pitchFamily="18" charset="0"/>
                            <a:ea typeface="Calibri" panose="020F0502020204030204" pitchFamily="34" charset="0"/>
                            <a:cs typeface="Arial" panose="020B0604020202020204" pitchFamily="34" charset="0"/>
                          </a:rPr>
                          <m:t> </m:t>
                        </m:r>
                        <m:r>
                          <a:rPr lang="en-GB" i="1">
                            <a:effectLst/>
                            <a:latin typeface="Cambria Math" panose="02040503050406030204" pitchFamily="18" charset="0"/>
                            <a:ea typeface="Calibri" panose="020F0502020204030204" pitchFamily="34" charset="0"/>
                            <a:cs typeface="Arial" panose="020B0604020202020204" pitchFamily="34" charset="0"/>
                          </a:rPr>
                          <m:t>𝑠𝑡𝑟𝑎𝑡𝑎</m:t>
                        </m:r>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𝑖</m:t>
                        </m:r>
                        <m:r>
                          <a:rPr lang="en-GB" i="1">
                            <a:effectLst/>
                            <a:latin typeface="Cambria Math" panose="02040503050406030204" pitchFamily="18" charset="0"/>
                            <a:ea typeface="Calibri" panose="020F0502020204030204" pitchFamily="34" charset="0"/>
                            <a:cs typeface="Arial" panose="020B0604020202020204" pitchFamily="34" charset="0"/>
                          </a:rPr>
                          <m:t>)</m:t>
                        </m:r>
                      </m:sub>
                      <m:sup>
                        <m:r>
                          <a:rPr lang="en-GB" i="1">
                            <a:effectLst/>
                            <a:latin typeface="Cambria Math" panose="02040503050406030204" pitchFamily="18" charset="0"/>
                            <a:ea typeface="Calibri" panose="020F0502020204030204" pitchFamily="34" charset="0"/>
                            <a:cs typeface="Arial" panose="020B0604020202020204" pitchFamily="34" charset="0"/>
                          </a:rPr>
                          <m:t>(2)</m:t>
                        </m:r>
                      </m:sup>
                    </m:sSubSup>
                  </m:oMath>
                </a14:m>
                <a:endParaRPr lang="en-GB"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dirty="0">
                    <a:effectLst/>
                    <a:latin typeface="Calibri" panose="020F0502020204030204" pitchFamily="34" charset="0"/>
                    <a:ea typeface="Calibri" panose="020F0502020204030204" pitchFamily="34" charset="0"/>
                    <a:cs typeface="Arial" panose="020B0604020202020204" pitchFamily="34" charset="0"/>
                  </a:rPr>
                  <a:t> </a:t>
                </a:r>
              </a:p>
              <a:p>
                <a:pPr algn="ctr">
                  <a:lnSpc>
                    <a:spcPct val="107000"/>
                  </a:lnSpc>
                  <a:spcAft>
                    <a:spcPts val="800"/>
                  </a:spcAft>
                </a:pPr>
                <a:r>
                  <a:rPr lang="en-GB" dirty="0">
                    <a:effectLst/>
                    <a:latin typeface="Calibri" panose="020F0502020204030204" pitchFamily="34" charset="0"/>
                    <a:ea typeface="Calibri" panose="020F0502020204030204" pitchFamily="34" charset="0"/>
                    <a:cs typeface="Arial" panose="020B0604020202020204" pitchFamily="34" charset="0"/>
                  </a:rPr>
                  <a:t>with </a:t>
                </a:r>
                <a14:m>
                  <m:oMath xmlns:m="http://schemas.openxmlformats.org/officeDocument/2006/math">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𝑢</m:t>
                        </m:r>
                      </m:e>
                      <m:sub>
                        <m:r>
                          <a:rPr lang="en-GB" i="1">
                            <a:effectLst/>
                            <a:latin typeface="Cambria Math" panose="02040503050406030204" pitchFamily="18" charset="0"/>
                            <a:ea typeface="Calibri" panose="020F0502020204030204" pitchFamily="34" charset="0"/>
                            <a:cs typeface="Arial" panose="020B0604020202020204" pitchFamily="34" charset="0"/>
                          </a:rPr>
                          <m:t>𝑐𝑜𝑢𝑛𝑡𝑟𝑦</m:t>
                        </m:r>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𝑖</m:t>
                        </m:r>
                        <m:r>
                          <a:rPr lang="en-GB" i="1">
                            <a:effectLst/>
                            <a:latin typeface="Cambria Math" panose="02040503050406030204" pitchFamily="18" charset="0"/>
                            <a:ea typeface="Calibri" panose="020F0502020204030204" pitchFamily="34" charset="0"/>
                            <a:cs typeface="Arial" panose="020B0604020202020204" pitchFamily="34" charset="0"/>
                          </a:rPr>
                          <m:t>)</m:t>
                        </m:r>
                      </m:sub>
                      <m:sup>
                        <m:r>
                          <a:rPr lang="en-GB" i="1">
                            <a:effectLst/>
                            <a:latin typeface="Cambria Math" panose="02040503050406030204" pitchFamily="18" charset="0"/>
                            <a:ea typeface="Calibri" panose="020F0502020204030204" pitchFamily="34" charset="0"/>
                            <a:cs typeface="Arial" panose="020B0604020202020204" pitchFamily="34" charset="0"/>
                          </a:rPr>
                          <m:t>(4)</m:t>
                        </m:r>
                      </m:sup>
                    </m:sSubSup>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𝑁</m:t>
                    </m:r>
                    <m:d>
                      <m:dPr>
                        <m:ctrlPr>
                          <a:rPr lang="en-GB" i="1">
                            <a:effectLst/>
                            <a:latin typeface="Cambria Math" panose="02040503050406030204" pitchFamily="18" charset="0"/>
                            <a:ea typeface="Calibri" panose="020F0502020204030204" pitchFamily="34" charset="0"/>
                            <a:cs typeface="Arial" panose="020B0604020202020204" pitchFamily="34" charset="0"/>
                          </a:rPr>
                        </m:ctrlPr>
                      </m:dPr>
                      <m:e>
                        <m:r>
                          <a:rPr lang="en-GB" i="1">
                            <a:effectLst/>
                            <a:latin typeface="Cambria Math" panose="02040503050406030204" pitchFamily="18" charset="0"/>
                            <a:ea typeface="Calibri" panose="020F0502020204030204" pitchFamily="34" charset="0"/>
                            <a:cs typeface="Arial" panose="020B0604020202020204" pitchFamily="34" charset="0"/>
                          </a:rPr>
                          <m:t>0, </m:t>
                        </m:r>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𝜎</m:t>
                            </m:r>
                          </m:e>
                          <m:sub>
                            <m:r>
                              <a:rPr lang="en-GB" i="1">
                                <a:effectLst/>
                                <a:latin typeface="Cambria Math" panose="02040503050406030204" pitchFamily="18" charset="0"/>
                                <a:ea typeface="Calibri" panose="020F0502020204030204" pitchFamily="34" charset="0"/>
                                <a:cs typeface="Arial" panose="020B0604020202020204" pitchFamily="34" charset="0"/>
                              </a:rPr>
                              <m:t>𝑢</m:t>
                            </m:r>
                            <m:r>
                              <a:rPr lang="en-GB" i="1">
                                <a:effectLst/>
                                <a:latin typeface="Cambria Math" panose="02040503050406030204" pitchFamily="18" charset="0"/>
                                <a:ea typeface="Calibri" panose="020F0502020204030204" pitchFamily="34" charset="0"/>
                                <a:cs typeface="Arial" panose="020B0604020202020204" pitchFamily="34" charset="0"/>
                              </a:rPr>
                              <m:t>(4)</m:t>
                            </m:r>
                          </m:sub>
                          <m:sup>
                            <m:r>
                              <a:rPr lang="en-GB" i="1">
                                <a:effectLst/>
                                <a:latin typeface="Cambria Math" panose="02040503050406030204" pitchFamily="18" charset="0"/>
                                <a:ea typeface="Calibri" panose="020F0502020204030204" pitchFamily="34" charset="0"/>
                                <a:cs typeface="Arial" panose="020B0604020202020204" pitchFamily="34" charset="0"/>
                              </a:rPr>
                              <m:t>2</m:t>
                            </m:r>
                          </m:sup>
                        </m:sSubSup>
                      </m:e>
                    </m:d>
                  </m:oMath>
                </a14:m>
                <a:r>
                  <a:rPr lang="en-GB" dirty="0">
                    <a:effectLst/>
                    <a:latin typeface="Calibri" panose="020F0502020204030204" pitchFamily="34" charset="0"/>
                    <a:ea typeface="MS Mincho" panose="02020609040205080304" pitchFamily="49" charset="-128"/>
                    <a:cs typeface="Arial" panose="020B0604020202020204" pitchFamily="34" charset="0"/>
                  </a:rPr>
                  <a:t>, </a:t>
                </a:r>
                <a14:m>
                  <m:oMath xmlns:m="http://schemas.openxmlformats.org/officeDocument/2006/math">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𝑢</m:t>
                        </m:r>
                      </m:e>
                      <m:sub>
                        <m:r>
                          <a:rPr lang="en-GB" i="1">
                            <a:effectLst/>
                            <a:latin typeface="Cambria Math" panose="02040503050406030204" pitchFamily="18" charset="0"/>
                            <a:ea typeface="Calibri" panose="020F0502020204030204" pitchFamily="34" charset="0"/>
                            <a:cs typeface="Arial" panose="020B0604020202020204" pitchFamily="34" charset="0"/>
                          </a:rPr>
                          <m:t>𝑜𝑟𝑔𝑎𝑛𝑖𝑠𝑎𝑡𝑖𝑜𝑛</m:t>
                        </m:r>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𝑖</m:t>
                        </m:r>
                        <m:r>
                          <a:rPr lang="en-GB" i="1">
                            <a:effectLst/>
                            <a:latin typeface="Cambria Math" panose="02040503050406030204" pitchFamily="18" charset="0"/>
                            <a:ea typeface="Calibri" panose="020F0502020204030204" pitchFamily="34" charset="0"/>
                            <a:cs typeface="Arial" panose="020B0604020202020204" pitchFamily="34" charset="0"/>
                          </a:rPr>
                          <m:t>)</m:t>
                        </m:r>
                      </m:sub>
                      <m:sup>
                        <m:r>
                          <a:rPr lang="en-GB" i="1">
                            <a:effectLst/>
                            <a:latin typeface="Cambria Math" panose="02040503050406030204" pitchFamily="18" charset="0"/>
                            <a:ea typeface="Calibri" panose="020F0502020204030204" pitchFamily="34" charset="0"/>
                            <a:cs typeface="Arial" panose="020B0604020202020204" pitchFamily="34" charset="0"/>
                          </a:rPr>
                          <m:t>(3)</m:t>
                        </m:r>
                      </m:sup>
                    </m:sSubSup>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𝑁</m:t>
                    </m:r>
                    <m:d>
                      <m:dPr>
                        <m:ctrlPr>
                          <a:rPr lang="en-GB" i="1">
                            <a:effectLst/>
                            <a:latin typeface="Cambria Math" panose="02040503050406030204" pitchFamily="18" charset="0"/>
                            <a:ea typeface="Calibri" panose="020F0502020204030204" pitchFamily="34" charset="0"/>
                            <a:cs typeface="Arial" panose="020B0604020202020204" pitchFamily="34" charset="0"/>
                          </a:rPr>
                        </m:ctrlPr>
                      </m:dPr>
                      <m:e>
                        <m:r>
                          <a:rPr lang="en-GB" i="1">
                            <a:effectLst/>
                            <a:latin typeface="Cambria Math" panose="02040503050406030204" pitchFamily="18" charset="0"/>
                            <a:ea typeface="Calibri" panose="020F0502020204030204" pitchFamily="34" charset="0"/>
                            <a:cs typeface="Arial" panose="020B0604020202020204" pitchFamily="34" charset="0"/>
                          </a:rPr>
                          <m:t>0, </m:t>
                        </m:r>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𝜎</m:t>
                            </m:r>
                          </m:e>
                          <m:sub>
                            <m:r>
                              <a:rPr lang="en-GB" i="1">
                                <a:effectLst/>
                                <a:latin typeface="Cambria Math" panose="02040503050406030204" pitchFamily="18" charset="0"/>
                                <a:ea typeface="Calibri" panose="020F0502020204030204" pitchFamily="34" charset="0"/>
                                <a:cs typeface="Arial" panose="020B0604020202020204" pitchFamily="34" charset="0"/>
                              </a:rPr>
                              <m:t>𝑢</m:t>
                            </m:r>
                            <m:r>
                              <a:rPr lang="en-GB" i="1">
                                <a:effectLst/>
                                <a:latin typeface="Cambria Math" panose="02040503050406030204" pitchFamily="18" charset="0"/>
                                <a:ea typeface="Calibri" panose="020F0502020204030204" pitchFamily="34" charset="0"/>
                                <a:cs typeface="Arial" panose="020B0604020202020204" pitchFamily="34" charset="0"/>
                              </a:rPr>
                              <m:t>(3)</m:t>
                            </m:r>
                          </m:sub>
                          <m:sup>
                            <m:r>
                              <a:rPr lang="en-GB" i="1">
                                <a:effectLst/>
                                <a:latin typeface="Cambria Math" panose="02040503050406030204" pitchFamily="18" charset="0"/>
                                <a:ea typeface="Calibri" panose="020F0502020204030204" pitchFamily="34" charset="0"/>
                                <a:cs typeface="Arial" panose="020B0604020202020204" pitchFamily="34" charset="0"/>
                              </a:rPr>
                              <m:t>2</m:t>
                            </m:r>
                          </m:sup>
                        </m:sSubSup>
                      </m:e>
                    </m:d>
                  </m:oMath>
                </a14:m>
                <a:r>
                  <a:rPr lang="en-GB" dirty="0">
                    <a:effectLst/>
                    <a:latin typeface="Calibri" panose="020F0502020204030204" pitchFamily="34" charset="0"/>
                    <a:ea typeface="MS Mincho" panose="02020609040205080304" pitchFamily="49" charset="-128"/>
                    <a:cs typeface="Arial" panose="020B0604020202020204" pitchFamily="34" charset="0"/>
                  </a:rPr>
                  <a:t>, and </a:t>
                </a:r>
                <a14:m>
                  <m:oMath xmlns:m="http://schemas.openxmlformats.org/officeDocument/2006/math">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𝑢</m:t>
                        </m:r>
                      </m:e>
                      <m:sub>
                        <m:r>
                          <a:rPr lang="en-GB" i="1">
                            <a:effectLst/>
                            <a:latin typeface="Cambria Math" panose="02040503050406030204" pitchFamily="18" charset="0"/>
                            <a:ea typeface="Calibri" panose="020F0502020204030204" pitchFamily="34" charset="0"/>
                            <a:cs typeface="Arial" panose="020B0604020202020204" pitchFamily="34" charset="0"/>
                          </a:rPr>
                          <m:t>𝑖𝑛𝑡𝑒𝑟𝑠𝑒𝑐𝑡𝑖𝑜𝑛𝑎𝑙</m:t>
                        </m:r>
                        <m:r>
                          <a:rPr lang="en-GB" i="1">
                            <a:effectLst/>
                            <a:latin typeface="Cambria Math" panose="02040503050406030204" pitchFamily="18" charset="0"/>
                            <a:ea typeface="Calibri" panose="020F0502020204030204" pitchFamily="34" charset="0"/>
                            <a:cs typeface="Arial" panose="020B0604020202020204" pitchFamily="34" charset="0"/>
                          </a:rPr>
                          <m:t> </m:t>
                        </m:r>
                        <m:r>
                          <a:rPr lang="en-GB" i="1">
                            <a:effectLst/>
                            <a:latin typeface="Cambria Math" panose="02040503050406030204" pitchFamily="18" charset="0"/>
                            <a:ea typeface="Calibri" panose="020F0502020204030204" pitchFamily="34" charset="0"/>
                            <a:cs typeface="Arial" panose="020B0604020202020204" pitchFamily="34" charset="0"/>
                          </a:rPr>
                          <m:t>𝑠𝑡𝑟𝑎𝑡𝑎</m:t>
                        </m:r>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𝑖</m:t>
                        </m:r>
                        <m:r>
                          <a:rPr lang="en-GB" i="1">
                            <a:effectLst/>
                            <a:latin typeface="Cambria Math" panose="02040503050406030204" pitchFamily="18" charset="0"/>
                            <a:ea typeface="Calibri" panose="020F0502020204030204" pitchFamily="34" charset="0"/>
                            <a:cs typeface="Arial" panose="020B0604020202020204" pitchFamily="34" charset="0"/>
                          </a:rPr>
                          <m:t>)</m:t>
                        </m:r>
                      </m:sub>
                      <m:sup>
                        <m:r>
                          <a:rPr lang="en-GB" i="1">
                            <a:effectLst/>
                            <a:latin typeface="Cambria Math" panose="02040503050406030204" pitchFamily="18" charset="0"/>
                            <a:ea typeface="Calibri" panose="020F0502020204030204" pitchFamily="34" charset="0"/>
                            <a:cs typeface="Arial" panose="020B0604020202020204" pitchFamily="34" charset="0"/>
                          </a:rPr>
                          <m:t>(2)</m:t>
                        </m:r>
                      </m:sup>
                    </m:sSubSup>
                    <m:r>
                      <a:rPr lang="en-GB" i="1">
                        <a:effectLst/>
                        <a:latin typeface="Cambria Math" panose="02040503050406030204" pitchFamily="18" charset="0"/>
                        <a:ea typeface="Calibri" panose="020F0502020204030204" pitchFamily="34" charset="0"/>
                        <a:cs typeface="Arial" panose="020B0604020202020204" pitchFamily="34" charset="0"/>
                      </a:rPr>
                      <m:t>~</m:t>
                    </m:r>
                    <m:r>
                      <a:rPr lang="en-GB" i="1">
                        <a:effectLst/>
                        <a:latin typeface="Cambria Math" panose="02040503050406030204" pitchFamily="18" charset="0"/>
                        <a:ea typeface="Calibri" panose="020F0502020204030204" pitchFamily="34" charset="0"/>
                        <a:cs typeface="Arial" panose="020B0604020202020204" pitchFamily="34" charset="0"/>
                      </a:rPr>
                      <m:t>𝑁</m:t>
                    </m:r>
                    <m:d>
                      <m:dPr>
                        <m:ctrlPr>
                          <a:rPr lang="en-GB" i="1">
                            <a:effectLst/>
                            <a:latin typeface="Cambria Math" panose="02040503050406030204" pitchFamily="18" charset="0"/>
                            <a:ea typeface="Calibri" panose="020F0502020204030204" pitchFamily="34" charset="0"/>
                            <a:cs typeface="Arial" panose="020B0604020202020204" pitchFamily="34" charset="0"/>
                          </a:rPr>
                        </m:ctrlPr>
                      </m:dPr>
                      <m:e>
                        <m:r>
                          <a:rPr lang="en-GB" i="1">
                            <a:effectLst/>
                            <a:latin typeface="Cambria Math" panose="02040503050406030204" pitchFamily="18" charset="0"/>
                            <a:ea typeface="Calibri" panose="020F0502020204030204" pitchFamily="34" charset="0"/>
                            <a:cs typeface="Arial" panose="020B0604020202020204" pitchFamily="34" charset="0"/>
                          </a:rPr>
                          <m:t>0, </m:t>
                        </m:r>
                        <m:sSubSup>
                          <m:sSubSupPr>
                            <m:ctrlPr>
                              <a:rPr lang="en-GB" i="1">
                                <a:effectLst/>
                                <a:latin typeface="Cambria Math" panose="02040503050406030204" pitchFamily="18" charset="0"/>
                                <a:ea typeface="Calibri" panose="020F0502020204030204" pitchFamily="34" charset="0"/>
                                <a:cs typeface="Arial" panose="020B0604020202020204" pitchFamily="34" charset="0"/>
                              </a:rPr>
                            </m:ctrlPr>
                          </m:sSubSupPr>
                          <m:e>
                            <m:r>
                              <a:rPr lang="en-GB" i="1">
                                <a:effectLst/>
                                <a:latin typeface="Cambria Math" panose="02040503050406030204" pitchFamily="18" charset="0"/>
                                <a:ea typeface="Calibri" panose="020F0502020204030204" pitchFamily="34" charset="0"/>
                                <a:cs typeface="Arial" panose="020B0604020202020204" pitchFamily="34" charset="0"/>
                              </a:rPr>
                              <m:t>𝜎</m:t>
                            </m:r>
                          </m:e>
                          <m:sub>
                            <m:r>
                              <a:rPr lang="en-GB" i="1">
                                <a:effectLst/>
                                <a:latin typeface="Cambria Math" panose="02040503050406030204" pitchFamily="18" charset="0"/>
                                <a:ea typeface="Calibri" panose="020F0502020204030204" pitchFamily="34" charset="0"/>
                                <a:cs typeface="Arial" panose="020B0604020202020204" pitchFamily="34" charset="0"/>
                              </a:rPr>
                              <m:t>𝑢</m:t>
                            </m:r>
                            <m:r>
                              <a:rPr lang="en-GB" i="1">
                                <a:effectLst/>
                                <a:latin typeface="Cambria Math" panose="02040503050406030204" pitchFamily="18" charset="0"/>
                                <a:ea typeface="Calibri" panose="020F0502020204030204" pitchFamily="34" charset="0"/>
                                <a:cs typeface="Arial" panose="020B0604020202020204" pitchFamily="34" charset="0"/>
                              </a:rPr>
                              <m:t>(2)</m:t>
                            </m:r>
                          </m:sub>
                          <m:sup>
                            <m:r>
                              <a:rPr lang="en-GB" i="1">
                                <a:effectLst/>
                                <a:latin typeface="Cambria Math" panose="02040503050406030204" pitchFamily="18" charset="0"/>
                                <a:ea typeface="Calibri" panose="020F0502020204030204" pitchFamily="34" charset="0"/>
                                <a:cs typeface="Arial" panose="020B0604020202020204" pitchFamily="34" charset="0"/>
                              </a:rPr>
                              <m:t>2</m:t>
                            </m:r>
                          </m:sup>
                        </m:sSubSup>
                      </m:e>
                    </m:d>
                  </m:oMath>
                </a14:m>
                <a:r>
                  <a:rPr lang="en-GB" dirty="0">
                    <a:effectLst/>
                    <a:latin typeface="Calibri" panose="020F0502020204030204" pitchFamily="34" charset="0"/>
                    <a:ea typeface="MS Mincho" panose="02020609040205080304" pitchFamily="49" charset="-128"/>
                    <a:cs typeface="Arial" panose="020B0604020202020204" pitchFamily="34" charset="0"/>
                  </a:rPr>
                  <a:t> </a:t>
                </a:r>
                <a:endParaRPr lang="en-GB"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10" name="TextBox 9">
                <a:extLst>
                  <a:ext uri="{FF2B5EF4-FFF2-40B4-BE49-F238E27FC236}">
                    <a16:creationId xmlns:a16="http://schemas.microsoft.com/office/drawing/2014/main" id="{F1129C99-BA03-F31D-FB9C-998D150D819A}"/>
                  </a:ext>
                </a:extLst>
              </p:cNvPr>
              <p:cNvSpPr txBox="1">
                <a:spLocks noRot="1" noChangeAspect="1" noMove="1" noResize="1" noEditPoints="1" noAdjustHandles="1" noChangeArrowheads="1" noChangeShapeType="1" noTextEdit="1"/>
              </p:cNvSpPr>
              <p:nvPr/>
            </p:nvSpPr>
            <p:spPr>
              <a:xfrm>
                <a:off x="833120" y="4236720"/>
                <a:ext cx="10149840" cy="1555682"/>
              </a:xfrm>
              <a:prstGeom prst="rect">
                <a:avLst/>
              </a:prstGeom>
              <a:blipFill>
                <a:blip r:embed="rId3"/>
                <a:stretch>
                  <a:fillRect b="-1961"/>
                </a:stretch>
              </a:blipFill>
            </p:spPr>
            <p:txBody>
              <a:bodyPr/>
              <a:lstStyle/>
              <a:p>
                <a:r>
                  <a:rPr lang="en-GB">
                    <a:noFill/>
                  </a:rPr>
                  <a:t> </a:t>
                </a:r>
              </a:p>
            </p:txBody>
          </p:sp>
        </mc:Fallback>
      </mc:AlternateContent>
    </p:spTree>
    <p:extLst>
      <p:ext uri="{BB962C8B-B14F-4D97-AF65-F5344CB8AC3E}">
        <p14:creationId xmlns:p14="http://schemas.microsoft.com/office/powerpoint/2010/main" val="66834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0CCE0F-D668-ABC7-7993-F73D29797C08}"/>
              </a:ext>
            </a:extLst>
          </p:cNvPr>
          <p:cNvSpPr>
            <a:spLocks noGrp="1"/>
          </p:cNvSpPr>
          <p:nvPr>
            <p:ph type="title"/>
          </p:nvPr>
        </p:nvSpPr>
        <p:spPr/>
        <p:txBody>
          <a:bodyPr anchor="t">
            <a:normAutofit/>
          </a:bodyPr>
          <a:lstStyle/>
          <a:p>
            <a:r>
              <a:rPr lang="en-GB" sz="2400" dirty="0"/>
              <a:t>Predicted probabilities of prevalence of any forms of gender-based violence</a:t>
            </a:r>
          </a:p>
        </p:txBody>
      </p:sp>
      <p:pic>
        <p:nvPicPr>
          <p:cNvPr id="8" name="Picture 7" descr="Chart, bar chart&#10;&#10;Description automatically generated">
            <a:extLst>
              <a:ext uri="{FF2B5EF4-FFF2-40B4-BE49-F238E27FC236}">
                <a16:creationId xmlns:a16="http://schemas.microsoft.com/office/drawing/2014/main" id="{BCC31F7F-0DE1-7F3C-DA4F-0F72A229AC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493" y="937878"/>
            <a:ext cx="9725233" cy="5134271"/>
          </a:xfrm>
          <a:prstGeom prst="rect">
            <a:avLst/>
          </a:prstGeom>
        </p:spPr>
      </p:pic>
      <p:sp>
        <p:nvSpPr>
          <p:cNvPr id="9" name="TextBox 8">
            <a:extLst>
              <a:ext uri="{FF2B5EF4-FFF2-40B4-BE49-F238E27FC236}">
                <a16:creationId xmlns:a16="http://schemas.microsoft.com/office/drawing/2014/main" id="{E71609B1-F7F7-5141-1217-0A70ACF2C86F}"/>
              </a:ext>
            </a:extLst>
          </p:cNvPr>
          <p:cNvSpPr txBox="1"/>
          <p:nvPr/>
        </p:nvSpPr>
        <p:spPr>
          <a:xfrm>
            <a:off x="825493" y="6072149"/>
            <a:ext cx="2822222" cy="276999"/>
          </a:xfrm>
          <a:prstGeom prst="rect">
            <a:avLst/>
          </a:prstGeom>
          <a:noFill/>
        </p:spPr>
        <p:txBody>
          <a:bodyPr wrap="square">
            <a:spAutoFit/>
          </a:bodyPr>
          <a:lstStyle/>
          <a:p>
            <a:r>
              <a:rPr lang="en-GB" sz="1200" dirty="0"/>
              <a:t>Source of data: UniSAFE survey</a:t>
            </a:r>
          </a:p>
        </p:txBody>
      </p:sp>
    </p:spTree>
    <p:extLst>
      <p:ext uri="{BB962C8B-B14F-4D97-AF65-F5344CB8AC3E}">
        <p14:creationId xmlns:p14="http://schemas.microsoft.com/office/powerpoint/2010/main" val="3862925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B447E6-548A-69A0-CA75-C122785F8EBE}"/>
              </a:ext>
            </a:extLst>
          </p:cNvPr>
          <p:cNvSpPr>
            <a:spLocks noGrp="1"/>
          </p:cNvSpPr>
          <p:nvPr>
            <p:ph type="body" sz="quarter" idx="10"/>
          </p:nvPr>
        </p:nvSpPr>
        <p:spPr>
          <a:xfrm>
            <a:off x="370529" y="1908313"/>
            <a:ext cx="4497500" cy="4246425"/>
          </a:xfrm>
        </p:spPr>
        <p:txBody>
          <a:bodyPr>
            <a:normAutofit/>
          </a:bodyPr>
          <a:lstStyle/>
          <a:p>
            <a:r>
              <a:rPr lang="en-GB" sz="1800" dirty="0">
                <a:effectLst/>
                <a:ea typeface="Calibri" panose="020F0502020204030204" pitchFamily="34" charset="0"/>
              </a:rPr>
              <a:t>From single level modelling…</a:t>
            </a:r>
          </a:p>
          <a:p>
            <a:endParaRPr lang="en-GB" sz="1800" dirty="0">
              <a:ea typeface="Calibri" panose="020F0502020204030204" pitchFamily="34" charset="0"/>
            </a:endParaRPr>
          </a:p>
          <a:p>
            <a:r>
              <a:rPr lang="en-GB" sz="1800" dirty="0">
                <a:effectLst/>
                <a:ea typeface="Calibri" panose="020F0502020204030204" pitchFamily="34" charset="0"/>
              </a:rPr>
              <a:t>… to increasingly complex multilevel models</a:t>
            </a:r>
          </a:p>
          <a:p>
            <a:endParaRPr lang="en-GB" sz="1800" dirty="0">
              <a:ea typeface="Calibri" panose="020F0502020204030204" pitchFamily="34" charset="0"/>
            </a:endParaRPr>
          </a:p>
          <a:p>
            <a:r>
              <a:rPr lang="en-GB" sz="1800" dirty="0">
                <a:effectLst/>
                <a:ea typeface="Calibri" panose="020F0502020204030204" pitchFamily="34" charset="0"/>
              </a:rPr>
              <a:t>(Humbert, 2024)</a:t>
            </a:r>
          </a:p>
          <a:p>
            <a:endParaRPr lang="en-GB" sz="1600" dirty="0">
              <a:ea typeface="Calibri" panose="020F0502020204030204" pitchFamily="34" charset="0"/>
            </a:endParaRPr>
          </a:p>
        </p:txBody>
      </p:sp>
      <p:pic>
        <p:nvPicPr>
          <p:cNvPr id="5" name="Picture 4">
            <a:extLst>
              <a:ext uri="{FF2B5EF4-FFF2-40B4-BE49-F238E27FC236}">
                <a16:creationId xmlns:a16="http://schemas.microsoft.com/office/drawing/2014/main" id="{0B9A69FD-C2AC-B0D5-C95D-81F875F2113D}"/>
              </a:ext>
            </a:extLst>
          </p:cNvPr>
          <p:cNvPicPr>
            <a:picLocks noChangeAspect="1"/>
          </p:cNvPicPr>
          <p:nvPr/>
        </p:nvPicPr>
        <p:blipFill>
          <a:blip r:embed="rId3"/>
          <a:stretch>
            <a:fillRect/>
          </a:stretch>
        </p:blipFill>
        <p:spPr>
          <a:xfrm>
            <a:off x="5083472" y="703262"/>
            <a:ext cx="6573539" cy="5355125"/>
          </a:xfrm>
          <a:prstGeom prst="rect">
            <a:avLst/>
          </a:prstGeom>
        </p:spPr>
      </p:pic>
    </p:spTree>
    <p:extLst>
      <p:ext uri="{BB962C8B-B14F-4D97-AF65-F5344CB8AC3E}">
        <p14:creationId xmlns:p14="http://schemas.microsoft.com/office/powerpoint/2010/main" val="18953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9ED733-9A5E-9B58-613E-1B3C6934276F}"/>
              </a:ext>
            </a:extLst>
          </p:cNvPr>
          <p:cNvSpPr>
            <a:spLocks noGrp="1"/>
          </p:cNvSpPr>
          <p:nvPr>
            <p:ph type="title"/>
          </p:nvPr>
        </p:nvSpPr>
        <p:spPr>
          <a:xfrm>
            <a:off x="1058103" y="1882941"/>
            <a:ext cx="3758364" cy="1861285"/>
          </a:xfrm>
        </p:spPr>
        <p:txBody>
          <a:bodyPr anchor="t">
            <a:normAutofit/>
          </a:bodyPr>
          <a:lstStyle/>
          <a:p>
            <a:r>
              <a:rPr lang="en-GB" sz="3000" noProof="0"/>
              <a:t>How to bring MAIHDA further in (contextual) intersectional multilevel modelling?</a:t>
            </a:r>
          </a:p>
        </p:txBody>
      </p:sp>
    </p:spTree>
    <p:extLst>
      <p:ext uri="{BB962C8B-B14F-4D97-AF65-F5344CB8AC3E}">
        <p14:creationId xmlns:p14="http://schemas.microsoft.com/office/powerpoint/2010/main" val="1007902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0A739F-57CA-8F46-8DE0-07F578A823B3}"/>
              </a:ext>
            </a:extLst>
          </p:cNvPr>
          <p:cNvSpPr>
            <a:spLocks noGrp="1"/>
          </p:cNvSpPr>
          <p:nvPr>
            <p:ph type="title"/>
          </p:nvPr>
        </p:nvSpPr>
        <p:spPr/>
        <p:txBody>
          <a:bodyPr/>
          <a:lstStyle/>
          <a:p>
            <a:r>
              <a:rPr lang="en-GB" noProof="0" dirty="0"/>
              <a:t>Bridging theory and method</a:t>
            </a:r>
          </a:p>
        </p:txBody>
      </p:sp>
      <p:sp>
        <p:nvSpPr>
          <p:cNvPr id="6" name="Content Placeholder 5">
            <a:extLst>
              <a:ext uri="{FF2B5EF4-FFF2-40B4-BE49-F238E27FC236}">
                <a16:creationId xmlns:a16="http://schemas.microsoft.com/office/drawing/2014/main" id="{AC782401-54E4-6BE0-6C4D-59E48F8DA2ED}"/>
              </a:ext>
            </a:extLst>
          </p:cNvPr>
          <p:cNvSpPr>
            <a:spLocks noGrp="1"/>
          </p:cNvSpPr>
          <p:nvPr>
            <p:ph type="body" sz="quarter" idx="10"/>
          </p:nvPr>
        </p:nvSpPr>
        <p:spPr>
          <a:xfrm>
            <a:off x="1046163" y="2168525"/>
            <a:ext cx="10026650" cy="3813175"/>
          </a:xfrm>
        </p:spPr>
        <p:txBody>
          <a:bodyPr anchor="ctr">
            <a:normAutofit fontScale="85000" lnSpcReduction="20000"/>
          </a:bodyPr>
          <a:lstStyle/>
          <a:p>
            <a:r>
              <a:rPr lang="en-GB" noProof="0" dirty="0"/>
              <a:t>The MAIHDA approach certainly stands out, as a particularly compelling innovation by quantifying structural inequalities more effectively</a:t>
            </a:r>
          </a:p>
          <a:p>
            <a:endParaRPr lang="en-GB" noProof="0" dirty="0"/>
          </a:p>
          <a:p>
            <a:pPr algn="ctr"/>
            <a:r>
              <a:rPr lang="en-GB" noProof="0" dirty="0"/>
              <a:t>But let’s not forget </a:t>
            </a:r>
            <a:r>
              <a:rPr lang="en-GB" b="1" noProof="0" dirty="0"/>
              <a:t>context</a:t>
            </a:r>
            <a:r>
              <a:rPr lang="en-GB" noProof="0" dirty="0"/>
              <a:t>!</a:t>
            </a:r>
          </a:p>
          <a:p>
            <a:endParaRPr lang="en-GB" noProof="0" dirty="0"/>
          </a:p>
          <a:p>
            <a:r>
              <a:rPr lang="en-GB" noProof="0" dirty="0"/>
              <a:t>The intersectional multilevel modelling approach allows for three essential analytical strategies: </a:t>
            </a:r>
            <a:r>
              <a:rPr lang="en-GB" b="1" noProof="0" dirty="0"/>
              <a:t>disaggregation</a:t>
            </a:r>
            <a:r>
              <a:rPr lang="en-GB" noProof="0" dirty="0"/>
              <a:t>, </a:t>
            </a:r>
            <a:r>
              <a:rPr lang="en-GB" b="1" noProof="0" dirty="0"/>
              <a:t>socio-contextual model specification</a:t>
            </a:r>
            <a:r>
              <a:rPr lang="en-GB" noProof="0" dirty="0"/>
              <a:t>, and </a:t>
            </a:r>
            <a:r>
              <a:rPr lang="en-GB" b="1" noProof="0" dirty="0"/>
              <a:t>contextual analysis</a:t>
            </a:r>
          </a:p>
        </p:txBody>
      </p:sp>
    </p:spTree>
    <p:extLst>
      <p:ext uri="{BB962C8B-B14F-4D97-AF65-F5344CB8AC3E}">
        <p14:creationId xmlns:p14="http://schemas.microsoft.com/office/powerpoint/2010/main" val="420255120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03FD-36FD-E9A1-F71F-54CBE3A1E104}"/>
              </a:ext>
            </a:extLst>
          </p:cNvPr>
          <p:cNvSpPr>
            <a:spLocks noGrp="1"/>
          </p:cNvSpPr>
          <p:nvPr>
            <p:ph type="title"/>
          </p:nvPr>
        </p:nvSpPr>
        <p:spPr>
          <a:xfrm>
            <a:off x="945214" y="2498357"/>
            <a:ext cx="3758364" cy="1861285"/>
          </a:xfrm>
        </p:spPr>
        <p:txBody>
          <a:bodyPr anchor="ctr"/>
          <a:lstStyle/>
          <a:p>
            <a:r>
              <a:rPr lang="en-GB" dirty="0"/>
              <a:t>What is intersectionality?</a:t>
            </a:r>
          </a:p>
        </p:txBody>
      </p:sp>
    </p:spTree>
    <p:extLst>
      <p:ext uri="{BB962C8B-B14F-4D97-AF65-F5344CB8AC3E}">
        <p14:creationId xmlns:p14="http://schemas.microsoft.com/office/powerpoint/2010/main" val="139313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7D4E9-BDCB-FE39-0627-7377383D6D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AE7472-C75D-F400-6A41-0A4AE4B678C1}"/>
              </a:ext>
            </a:extLst>
          </p:cNvPr>
          <p:cNvSpPr>
            <a:spLocks noGrp="1"/>
          </p:cNvSpPr>
          <p:nvPr>
            <p:ph type="title"/>
          </p:nvPr>
        </p:nvSpPr>
        <p:spPr/>
        <p:txBody>
          <a:bodyPr/>
          <a:lstStyle/>
          <a:p>
            <a:r>
              <a:rPr lang="en-GB" noProof="0" dirty="0"/>
              <a:t>From description to explanation</a:t>
            </a:r>
          </a:p>
        </p:txBody>
      </p:sp>
      <p:sp>
        <p:nvSpPr>
          <p:cNvPr id="3" name="Content Placeholder 2">
            <a:extLst>
              <a:ext uri="{FF2B5EF4-FFF2-40B4-BE49-F238E27FC236}">
                <a16:creationId xmlns:a16="http://schemas.microsoft.com/office/drawing/2014/main" id="{A7A20878-AE5D-63A9-B41C-7ED21CCAAE20}"/>
              </a:ext>
            </a:extLst>
          </p:cNvPr>
          <p:cNvSpPr>
            <a:spLocks noGrp="1"/>
          </p:cNvSpPr>
          <p:nvPr>
            <p:ph type="body" sz="quarter" idx="10"/>
          </p:nvPr>
        </p:nvSpPr>
        <p:spPr>
          <a:xfrm>
            <a:off x="598311" y="2168525"/>
            <a:ext cx="3434427" cy="4266142"/>
          </a:xfrm>
        </p:spPr>
        <p:txBody>
          <a:bodyPr numCol="1">
            <a:normAutofit/>
          </a:bodyPr>
          <a:lstStyle/>
          <a:p>
            <a:r>
              <a:rPr lang="en-GB" sz="1600" b="1" noProof="0" dirty="0"/>
              <a:t>Moving beyond MAIHDA</a:t>
            </a:r>
          </a:p>
          <a:p>
            <a:r>
              <a:rPr lang="en-GB" sz="1600" noProof="0" dirty="0"/>
              <a:t>MAIHDA has advanced descriptive intersectional analysis</a:t>
            </a:r>
          </a:p>
          <a:p>
            <a:endParaRPr lang="en-GB" sz="1600" noProof="0" dirty="0"/>
          </a:p>
          <a:p>
            <a:r>
              <a:rPr lang="en-GB" sz="1600" noProof="0" dirty="0"/>
              <a:t>The field must now move towards analysing underlying processes and mechanisms</a:t>
            </a:r>
          </a:p>
          <a:p>
            <a:endParaRPr lang="en-GB" sz="1800" noProof="0" dirty="0"/>
          </a:p>
        </p:txBody>
      </p:sp>
      <p:sp>
        <p:nvSpPr>
          <p:cNvPr id="13" name="Content Placeholder 2">
            <a:extLst>
              <a:ext uri="{FF2B5EF4-FFF2-40B4-BE49-F238E27FC236}">
                <a16:creationId xmlns:a16="http://schemas.microsoft.com/office/drawing/2014/main" id="{D7CBA7D6-4870-21CD-CA58-3623345F55E8}"/>
              </a:ext>
            </a:extLst>
          </p:cNvPr>
          <p:cNvSpPr txBox="1">
            <a:spLocks/>
          </p:cNvSpPr>
          <p:nvPr/>
        </p:nvSpPr>
        <p:spPr>
          <a:xfrm>
            <a:off x="4373195" y="2168525"/>
            <a:ext cx="3434427" cy="4266142"/>
          </a:xfrm>
          <a:prstGeom prst="rect">
            <a:avLst/>
          </a:prstGeom>
        </p:spPr>
        <p:txBody>
          <a:bodyPr vert="horz" lIns="0" tIns="0" rIns="0" bIns="0" numCol="1" rtlCol="0">
            <a:normAutofit/>
          </a:bodyPr>
          <a:lstStyle>
            <a:lvl1pPr marL="0" indent="0" algn="l" defTabSz="914318" rtl="0" eaLnBrk="1" latinLnBrk="0" hangingPunct="1">
              <a:lnSpc>
                <a:spcPct val="150000"/>
              </a:lnSpc>
              <a:spcBef>
                <a:spcPts val="1000"/>
              </a:spcBef>
              <a:buFont typeface="Arial" panose="020B0604020202020204" pitchFamily="34" charset="0"/>
              <a:buNone/>
              <a:defRPr sz="2400" kern="1200">
                <a:solidFill>
                  <a:srgbClr val="5792CE"/>
                </a:solidFill>
                <a:latin typeface="Arial" panose="020B0604020202020204" pitchFamily="34" charset="0"/>
                <a:ea typeface="+mn-ea"/>
                <a:cs typeface="Arial" panose="020B0604020202020204" pitchFamily="34" charset="0"/>
              </a:defRPr>
            </a:lvl1pPr>
            <a:lvl2pPr marL="0" indent="0" algn="l" defTabSz="914318" rtl="0" eaLnBrk="1" latinLnBrk="0" hangingPunct="1">
              <a:lnSpc>
                <a:spcPct val="150000"/>
              </a:lnSpc>
              <a:spcBef>
                <a:spcPts val="499"/>
              </a:spcBef>
              <a:buFont typeface="Arial" panose="020B0604020202020204" pitchFamily="34" charset="0"/>
              <a:buNone/>
              <a:defRPr sz="1800" kern="1200">
                <a:solidFill>
                  <a:srgbClr val="0F2235"/>
                </a:solidFill>
                <a:latin typeface="Arial" panose="020B0604020202020204" pitchFamily="34" charset="0"/>
                <a:ea typeface="+mn-ea"/>
                <a:cs typeface="Arial" panose="020B0604020202020204" pitchFamily="34" charset="0"/>
              </a:defRPr>
            </a:lvl2pPr>
            <a:lvl3pPr marL="0" indent="0" algn="l" defTabSz="914318" rtl="0" eaLnBrk="1" latinLnBrk="0" hangingPunct="1">
              <a:lnSpc>
                <a:spcPct val="150000"/>
              </a:lnSpc>
              <a:spcBef>
                <a:spcPts val="499"/>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3pPr>
            <a:lvl4pPr marL="0" indent="0" algn="l" defTabSz="914318" rtl="0" eaLnBrk="1" latinLnBrk="0" hangingPunct="1">
              <a:lnSpc>
                <a:spcPct val="150000"/>
              </a:lnSpc>
              <a:spcBef>
                <a:spcPts val="499"/>
              </a:spcBef>
              <a:buFont typeface="Arial" panose="020B0604020202020204" pitchFamily="34" charset="0"/>
              <a:buNone/>
              <a:defRPr sz="1000" kern="1200">
                <a:solidFill>
                  <a:schemeClr val="tx1">
                    <a:alpha val="70000"/>
                  </a:schemeClr>
                </a:solidFill>
                <a:latin typeface="Arial" panose="020B0604020202020204" pitchFamily="34" charset="0"/>
                <a:ea typeface="+mn-ea"/>
                <a:cs typeface="Arial" panose="020B0604020202020204" pitchFamily="34" charset="0"/>
              </a:defRPr>
            </a:lvl4pPr>
            <a:lvl5pPr marL="0" indent="0" algn="l" defTabSz="914318" rtl="0" eaLnBrk="1" latinLnBrk="0" hangingPunct="1">
              <a:lnSpc>
                <a:spcPct val="150000"/>
              </a:lnSpc>
              <a:spcBef>
                <a:spcPts val="499"/>
              </a:spcBef>
              <a:buFont typeface="Arial" panose="020B0604020202020204" pitchFamily="34" charset="0"/>
              <a:buNone/>
              <a:defRPr sz="1000" kern="1200" baseline="0">
                <a:solidFill>
                  <a:schemeClr val="tx1">
                    <a:alpha val="50000"/>
                  </a:schemeClr>
                </a:solidFill>
                <a:latin typeface="Arial" panose="020B0604020202020204" pitchFamily="34" charset="0"/>
                <a:ea typeface="+mn-ea"/>
                <a:cs typeface="Arial" panose="020B0604020202020204" pitchFamily="34" charset="0"/>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r>
              <a:rPr lang="en-GB" sz="1600" b="1" dirty="0"/>
              <a:t>Towards analytical intersectionality</a:t>
            </a:r>
          </a:p>
          <a:p>
            <a:r>
              <a:rPr lang="en-GB" sz="1600" dirty="0"/>
              <a:t>Use mediated moderation and moderated mediation to explore complex causal relationships</a:t>
            </a:r>
          </a:p>
          <a:p>
            <a:endParaRPr lang="en-GB" sz="1600" dirty="0"/>
          </a:p>
          <a:p>
            <a:r>
              <a:rPr lang="en-GB" sz="1600" dirty="0"/>
              <a:t>Methods should uncover how inequalities arise, not just that they exist</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86552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B70C6-69B3-233E-8E43-EBC755D92DFF}"/>
              </a:ext>
            </a:extLst>
          </p:cNvPr>
          <p:cNvSpPr>
            <a:spLocks noGrp="1"/>
          </p:cNvSpPr>
          <p:nvPr>
            <p:ph type="title"/>
          </p:nvPr>
        </p:nvSpPr>
        <p:spPr/>
        <p:txBody>
          <a:bodyPr/>
          <a:lstStyle/>
          <a:p>
            <a:r>
              <a:rPr lang="en-SE" dirty="0"/>
              <a:t>Non binary experiences of (gender-based) violence</a:t>
            </a:r>
          </a:p>
        </p:txBody>
      </p:sp>
      <p:sp>
        <p:nvSpPr>
          <p:cNvPr id="4" name="Text Placeholder 3">
            <a:extLst>
              <a:ext uri="{FF2B5EF4-FFF2-40B4-BE49-F238E27FC236}">
                <a16:creationId xmlns:a16="http://schemas.microsoft.com/office/drawing/2014/main" id="{E43248E8-E621-A7E2-B293-177BF59A8BFE}"/>
              </a:ext>
            </a:extLst>
          </p:cNvPr>
          <p:cNvSpPr>
            <a:spLocks noGrp="1"/>
          </p:cNvSpPr>
          <p:nvPr>
            <p:ph type="body" sz="quarter" idx="10"/>
          </p:nvPr>
        </p:nvSpPr>
        <p:spPr>
          <a:xfrm>
            <a:off x="893763" y="5728068"/>
            <a:ext cx="10026650" cy="682763"/>
          </a:xfrm>
        </p:spPr>
        <p:txBody>
          <a:bodyPr>
            <a:normAutofit/>
          </a:bodyPr>
          <a:lstStyle/>
          <a:p>
            <a:r>
              <a:rPr lang="en-SE" sz="1600" dirty="0"/>
              <a:t>Source: </a:t>
            </a:r>
            <a:r>
              <a:rPr lang="en-SE" sz="1600" dirty="0">
                <a:hlinkClick r:id="rId2"/>
              </a:rPr>
              <a:t>Humbert et al 2025</a:t>
            </a:r>
            <a:endParaRPr lang="en-SE" sz="1600" dirty="0"/>
          </a:p>
        </p:txBody>
      </p:sp>
      <p:pic>
        <p:nvPicPr>
          <p:cNvPr id="5" name="Picture 4">
            <a:extLst>
              <a:ext uri="{FF2B5EF4-FFF2-40B4-BE49-F238E27FC236}">
                <a16:creationId xmlns:a16="http://schemas.microsoft.com/office/drawing/2014/main" id="{781AF9E1-095E-83CB-2041-4204424B0E6D}"/>
              </a:ext>
            </a:extLst>
          </p:cNvPr>
          <p:cNvPicPr>
            <a:picLocks noChangeAspect="1"/>
          </p:cNvPicPr>
          <p:nvPr/>
        </p:nvPicPr>
        <p:blipFill>
          <a:blip r:embed="rId3"/>
          <a:stretch>
            <a:fillRect/>
          </a:stretch>
        </p:blipFill>
        <p:spPr>
          <a:xfrm>
            <a:off x="2430463" y="1908313"/>
            <a:ext cx="6953250" cy="3644357"/>
          </a:xfrm>
          <a:prstGeom prst="rect">
            <a:avLst/>
          </a:prstGeom>
        </p:spPr>
      </p:pic>
    </p:spTree>
    <p:extLst>
      <p:ext uri="{BB962C8B-B14F-4D97-AF65-F5344CB8AC3E}">
        <p14:creationId xmlns:p14="http://schemas.microsoft.com/office/powerpoint/2010/main" val="461255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87C8A-364A-5F93-40EB-5D40810348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6CA4CD-BA21-848F-5A25-E454238AC4BC}"/>
              </a:ext>
            </a:extLst>
          </p:cNvPr>
          <p:cNvSpPr>
            <a:spLocks noGrp="1"/>
          </p:cNvSpPr>
          <p:nvPr>
            <p:ph type="title"/>
          </p:nvPr>
        </p:nvSpPr>
        <p:spPr/>
        <p:txBody>
          <a:bodyPr/>
          <a:lstStyle/>
          <a:p>
            <a:r>
              <a:rPr lang="en-GB" noProof="0" dirty="0"/>
              <a:t>From description to explanation</a:t>
            </a:r>
          </a:p>
        </p:txBody>
      </p:sp>
      <p:sp>
        <p:nvSpPr>
          <p:cNvPr id="3" name="Content Placeholder 2">
            <a:extLst>
              <a:ext uri="{FF2B5EF4-FFF2-40B4-BE49-F238E27FC236}">
                <a16:creationId xmlns:a16="http://schemas.microsoft.com/office/drawing/2014/main" id="{B24246E2-0C01-5FCF-67A3-2E86460CAE29}"/>
              </a:ext>
            </a:extLst>
          </p:cNvPr>
          <p:cNvSpPr>
            <a:spLocks noGrp="1"/>
          </p:cNvSpPr>
          <p:nvPr>
            <p:ph type="body" sz="quarter" idx="10"/>
          </p:nvPr>
        </p:nvSpPr>
        <p:spPr>
          <a:xfrm>
            <a:off x="598311" y="2168525"/>
            <a:ext cx="3434427" cy="4266142"/>
          </a:xfrm>
        </p:spPr>
        <p:txBody>
          <a:bodyPr numCol="1">
            <a:normAutofit/>
          </a:bodyPr>
          <a:lstStyle/>
          <a:p>
            <a:r>
              <a:rPr lang="en-GB" sz="1600" b="1" noProof="0" dirty="0"/>
              <a:t>Moving beyond MAIHDA</a:t>
            </a:r>
          </a:p>
          <a:p>
            <a:r>
              <a:rPr lang="en-GB" sz="1600" noProof="0" dirty="0"/>
              <a:t>MAIHDA has advanced descriptive intersectional analysis</a:t>
            </a:r>
          </a:p>
          <a:p>
            <a:endParaRPr lang="en-GB" sz="1600" noProof="0" dirty="0"/>
          </a:p>
          <a:p>
            <a:r>
              <a:rPr lang="en-GB" sz="1600" noProof="0" dirty="0"/>
              <a:t>The field must now move towards analysing underlying processes and mechanisms</a:t>
            </a:r>
          </a:p>
          <a:p>
            <a:endParaRPr lang="en-GB" sz="1800" noProof="0" dirty="0"/>
          </a:p>
        </p:txBody>
      </p:sp>
      <p:sp>
        <p:nvSpPr>
          <p:cNvPr id="13" name="Content Placeholder 2">
            <a:extLst>
              <a:ext uri="{FF2B5EF4-FFF2-40B4-BE49-F238E27FC236}">
                <a16:creationId xmlns:a16="http://schemas.microsoft.com/office/drawing/2014/main" id="{B0219D6C-FA7C-AB5E-DC9A-B7D3D5C63754}"/>
              </a:ext>
            </a:extLst>
          </p:cNvPr>
          <p:cNvSpPr txBox="1">
            <a:spLocks/>
          </p:cNvSpPr>
          <p:nvPr/>
        </p:nvSpPr>
        <p:spPr>
          <a:xfrm>
            <a:off x="4373195" y="2168525"/>
            <a:ext cx="3434427" cy="4266142"/>
          </a:xfrm>
          <a:prstGeom prst="rect">
            <a:avLst/>
          </a:prstGeom>
        </p:spPr>
        <p:txBody>
          <a:bodyPr vert="horz" lIns="0" tIns="0" rIns="0" bIns="0" numCol="1" rtlCol="0">
            <a:normAutofit/>
          </a:bodyPr>
          <a:lstStyle>
            <a:lvl1pPr marL="0" indent="0" algn="l" defTabSz="914318" rtl="0" eaLnBrk="1" latinLnBrk="0" hangingPunct="1">
              <a:lnSpc>
                <a:spcPct val="150000"/>
              </a:lnSpc>
              <a:spcBef>
                <a:spcPts val="1000"/>
              </a:spcBef>
              <a:buFont typeface="Arial" panose="020B0604020202020204" pitchFamily="34" charset="0"/>
              <a:buNone/>
              <a:defRPr sz="2400" kern="1200">
                <a:solidFill>
                  <a:srgbClr val="5792CE"/>
                </a:solidFill>
                <a:latin typeface="Arial" panose="020B0604020202020204" pitchFamily="34" charset="0"/>
                <a:ea typeface="+mn-ea"/>
                <a:cs typeface="Arial" panose="020B0604020202020204" pitchFamily="34" charset="0"/>
              </a:defRPr>
            </a:lvl1pPr>
            <a:lvl2pPr marL="0" indent="0" algn="l" defTabSz="914318" rtl="0" eaLnBrk="1" latinLnBrk="0" hangingPunct="1">
              <a:lnSpc>
                <a:spcPct val="150000"/>
              </a:lnSpc>
              <a:spcBef>
                <a:spcPts val="499"/>
              </a:spcBef>
              <a:buFont typeface="Arial" panose="020B0604020202020204" pitchFamily="34" charset="0"/>
              <a:buNone/>
              <a:defRPr sz="1800" kern="1200">
                <a:solidFill>
                  <a:srgbClr val="0F2235"/>
                </a:solidFill>
                <a:latin typeface="Arial" panose="020B0604020202020204" pitchFamily="34" charset="0"/>
                <a:ea typeface="+mn-ea"/>
                <a:cs typeface="Arial" panose="020B0604020202020204" pitchFamily="34" charset="0"/>
              </a:defRPr>
            </a:lvl2pPr>
            <a:lvl3pPr marL="0" indent="0" algn="l" defTabSz="914318" rtl="0" eaLnBrk="1" latinLnBrk="0" hangingPunct="1">
              <a:lnSpc>
                <a:spcPct val="150000"/>
              </a:lnSpc>
              <a:spcBef>
                <a:spcPts val="499"/>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3pPr>
            <a:lvl4pPr marL="0" indent="0" algn="l" defTabSz="914318" rtl="0" eaLnBrk="1" latinLnBrk="0" hangingPunct="1">
              <a:lnSpc>
                <a:spcPct val="150000"/>
              </a:lnSpc>
              <a:spcBef>
                <a:spcPts val="499"/>
              </a:spcBef>
              <a:buFont typeface="Arial" panose="020B0604020202020204" pitchFamily="34" charset="0"/>
              <a:buNone/>
              <a:defRPr sz="1000" kern="1200">
                <a:solidFill>
                  <a:schemeClr val="tx1">
                    <a:alpha val="70000"/>
                  </a:schemeClr>
                </a:solidFill>
                <a:latin typeface="Arial" panose="020B0604020202020204" pitchFamily="34" charset="0"/>
                <a:ea typeface="+mn-ea"/>
                <a:cs typeface="Arial" panose="020B0604020202020204" pitchFamily="34" charset="0"/>
              </a:defRPr>
            </a:lvl4pPr>
            <a:lvl5pPr marL="0" indent="0" algn="l" defTabSz="914318" rtl="0" eaLnBrk="1" latinLnBrk="0" hangingPunct="1">
              <a:lnSpc>
                <a:spcPct val="150000"/>
              </a:lnSpc>
              <a:spcBef>
                <a:spcPts val="499"/>
              </a:spcBef>
              <a:buFont typeface="Arial" panose="020B0604020202020204" pitchFamily="34" charset="0"/>
              <a:buNone/>
              <a:defRPr sz="1000" kern="1200" baseline="0">
                <a:solidFill>
                  <a:schemeClr val="tx1">
                    <a:alpha val="50000"/>
                  </a:schemeClr>
                </a:solidFill>
                <a:latin typeface="Arial" panose="020B0604020202020204" pitchFamily="34" charset="0"/>
                <a:ea typeface="+mn-ea"/>
                <a:cs typeface="Arial" panose="020B0604020202020204" pitchFamily="34" charset="0"/>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r>
              <a:rPr lang="en-GB" sz="1600" b="1" dirty="0"/>
              <a:t>Towards analytical intersectionality</a:t>
            </a:r>
          </a:p>
          <a:p>
            <a:r>
              <a:rPr lang="en-GB" sz="1600" dirty="0"/>
              <a:t>Use mediated moderation and moderated mediation to explore complex causal relationships</a:t>
            </a:r>
          </a:p>
          <a:p>
            <a:endParaRPr lang="en-GB" sz="1600" dirty="0"/>
          </a:p>
          <a:p>
            <a:r>
              <a:rPr lang="en-GB" sz="1600" dirty="0"/>
              <a:t>Methods should uncover how inequalities arise, not just that they exist</a:t>
            </a:r>
          </a:p>
          <a:p>
            <a:endParaRPr lang="en-GB" dirty="0"/>
          </a:p>
          <a:p>
            <a:endParaRPr lang="en-GB" dirty="0"/>
          </a:p>
          <a:p>
            <a:endParaRPr lang="en-GB" dirty="0"/>
          </a:p>
          <a:p>
            <a:endParaRPr lang="en-GB" dirty="0"/>
          </a:p>
          <a:p>
            <a:endParaRPr lang="en-GB" dirty="0"/>
          </a:p>
        </p:txBody>
      </p:sp>
      <p:sp>
        <p:nvSpPr>
          <p:cNvPr id="14" name="Content Placeholder 2">
            <a:extLst>
              <a:ext uri="{FF2B5EF4-FFF2-40B4-BE49-F238E27FC236}">
                <a16:creationId xmlns:a16="http://schemas.microsoft.com/office/drawing/2014/main" id="{D3FB88D4-34FA-DA07-7B8E-37DD05A6B700}"/>
              </a:ext>
            </a:extLst>
          </p:cNvPr>
          <p:cNvSpPr txBox="1">
            <a:spLocks/>
          </p:cNvSpPr>
          <p:nvPr/>
        </p:nvSpPr>
        <p:spPr>
          <a:xfrm>
            <a:off x="8276927" y="2168525"/>
            <a:ext cx="3434427" cy="4266142"/>
          </a:xfrm>
          <a:prstGeom prst="rect">
            <a:avLst/>
          </a:prstGeom>
        </p:spPr>
        <p:txBody>
          <a:bodyPr vert="horz" lIns="0" tIns="0" rIns="0" bIns="0" numCol="1" rtlCol="0">
            <a:noAutofit/>
          </a:bodyPr>
          <a:lstStyle>
            <a:lvl1pPr marL="0" indent="0" algn="l" defTabSz="914318" rtl="0" eaLnBrk="1" latinLnBrk="0" hangingPunct="1">
              <a:lnSpc>
                <a:spcPct val="150000"/>
              </a:lnSpc>
              <a:spcBef>
                <a:spcPts val="1000"/>
              </a:spcBef>
              <a:buFont typeface="Arial" panose="020B0604020202020204" pitchFamily="34" charset="0"/>
              <a:buNone/>
              <a:defRPr sz="2400" kern="1200">
                <a:solidFill>
                  <a:srgbClr val="5792CE"/>
                </a:solidFill>
                <a:latin typeface="Arial" panose="020B0604020202020204" pitchFamily="34" charset="0"/>
                <a:ea typeface="+mn-ea"/>
                <a:cs typeface="Arial" panose="020B0604020202020204" pitchFamily="34" charset="0"/>
              </a:defRPr>
            </a:lvl1pPr>
            <a:lvl2pPr marL="0" indent="0" algn="l" defTabSz="914318" rtl="0" eaLnBrk="1" latinLnBrk="0" hangingPunct="1">
              <a:lnSpc>
                <a:spcPct val="150000"/>
              </a:lnSpc>
              <a:spcBef>
                <a:spcPts val="499"/>
              </a:spcBef>
              <a:buFont typeface="Arial" panose="020B0604020202020204" pitchFamily="34" charset="0"/>
              <a:buNone/>
              <a:defRPr sz="1800" kern="1200">
                <a:solidFill>
                  <a:srgbClr val="0F2235"/>
                </a:solidFill>
                <a:latin typeface="Arial" panose="020B0604020202020204" pitchFamily="34" charset="0"/>
                <a:ea typeface="+mn-ea"/>
                <a:cs typeface="Arial" panose="020B0604020202020204" pitchFamily="34" charset="0"/>
              </a:defRPr>
            </a:lvl2pPr>
            <a:lvl3pPr marL="0" indent="0" algn="l" defTabSz="914318" rtl="0" eaLnBrk="1" latinLnBrk="0" hangingPunct="1">
              <a:lnSpc>
                <a:spcPct val="150000"/>
              </a:lnSpc>
              <a:spcBef>
                <a:spcPts val="499"/>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3pPr>
            <a:lvl4pPr marL="0" indent="0" algn="l" defTabSz="914318" rtl="0" eaLnBrk="1" latinLnBrk="0" hangingPunct="1">
              <a:lnSpc>
                <a:spcPct val="150000"/>
              </a:lnSpc>
              <a:spcBef>
                <a:spcPts val="499"/>
              </a:spcBef>
              <a:buFont typeface="Arial" panose="020B0604020202020204" pitchFamily="34" charset="0"/>
              <a:buNone/>
              <a:defRPr sz="1000" kern="1200">
                <a:solidFill>
                  <a:schemeClr val="tx1">
                    <a:alpha val="70000"/>
                  </a:schemeClr>
                </a:solidFill>
                <a:latin typeface="Arial" panose="020B0604020202020204" pitchFamily="34" charset="0"/>
                <a:ea typeface="+mn-ea"/>
                <a:cs typeface="Arial" panose="020B0604020202020204" pitchFamily="34" charset="0"/>
              </a:defRPr>
            </a:lvl4pPr>
            <a:lvl5pPr marL="0" indent="0" algn="l" defTabSz="914318" rtl="0" eaLnBrk="1" latinLnBrk="0" hangingPunct="1">
              <a:lnSpc>
                <a:spcPct val="150000"/>
              </a:lnSpc>
              <a:spcBef>
                <a:spcPts val="499"/>
              </a:spcBef>
              <a:buFont typeface="Arial" panose="020B0604020202020204" pitchFamily="34" charset="0"/>
              <a:buNone/>
              <a:defRPr sz="1000" kern="1200" baseline="0">
                <a:solidFill>
                  <a:schemeClr val="tx1">
                    <a:alpha val="50000"/>
                  </a:schemeClr>
                </a:solidFill>
                <a:latin typeface="Arial" panose="020B0604020202020204" pitchFamily="34" charset="0"/>
                <a:ea typeface="+mn-ea"/>
                <a:cs typeface="Arial" panose="020B0604020202020204" pitchFamily="34" charset="0"/>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r>
              <a:rPr lang="en-GB" sz="1600" b="1" dirty="0"/>
              <a:t>Rethinking MAIHDA terminology?</a:t>
            </a:r>
          </a:p>
          <a:p>
            <a:r>
              <a:rPr lang="en-GB" sz="1600" dirty="0"/>
              <a:t>MAIHDA risks narrowing methodological scope</a:t>
            </a:r>
          </a:p>
          <a:p>
            <a:endParaRPr lang="en-GB" sz="1600" dirty="0"/>
          </a:p>
          <a:p>
            <a:r>
              <a:rPr lang="en-GB" sz="1600" dirty="0"/>
              <a:t>Models must reflect intersectionality’s contextual and structural nature</a:t>
            </a:r>
          </a:p>
          <a:p>
            <a:endParaRPr lang="en-GB" sz="1600" dirty="0"/>
          </a:p>
          <a:p>
            <a:r>
              <a:rPr lang="en-GB" sz="1600" dirty="0"/>
              <a:t>Towards (Contextual) Intersectional Multilevel Modelling? I-MLM or (C)I-MLM?</a:t>
            </a:r>
          </a:p>
          <a:p>
            <a:endParaRPr lang="en-GB" sz="1600" dirty="0"/>
          </a:p>
          <a:p>
            <a:endParaRPr lang="en-GB" sz="1600" dirty="0"/>
          </a:p>
        </p:txBody>
      </p:sp>
    </p:spTree>
    <p:extLst>
      <p:ext uri="{BB962C8B-B14F-4D97-AF65-F5344CB8AC3E}">
        <p14:creationId xmlns:p14="http://schemas.microsoft.com/office/powerpoint/2010/main" val="398238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E4F41-7E11-574F-E98A-C854DC49FCC5}"/>
              </a:ext>
            </a:extLst>
          </p:cNvPr>
          <p:cNvSpPr>
            <a:spLocks noGrp="1"/>
          </p:cNvSpPr>
          <p:nvPr>
            <p:ph type="title"/>
          </p:nvPr>
        </p:nvSpPr>
        <p:spPr/>
        <p:txBody>
          <a:bodyPr/>
          <a:lstStyle/>
          <a:p>
            <a:r>
              <a:rPr lang="en-SE" dirty="0"/>
              <a:t>Further applications?</a:t>
            </a:r>
          </a:p>
        </p:txBody>
      </p:sp>
      <p:sp>
        <p:nvSpPr>
          <p:cNvPr id="4" name="Text Placeholder 3">
            <a:extLst>
              <a:ext uri="{FF2B5EF4-FFF2-40B4-BE49-F238E27FC236}">
                <a16:creationId xmlns:a16="http://schemas.microsoft.com/office/drawing/2014/main" id="{D75B0426-050E-BB33-EB5C-589B3E5F841C}"/>
              </a:ext>
            </a:extLst>
          </p:cNvPr>
          <p:cNvSpPr>
            <a:spLocks noGrp="1"/>
          </p:cNvSpPr>
          <p:nvPr>
            <p:ph type="body" sz="quarter" idx="10"/>
          </p:nvPr>
        </p:nvSpPr>
        <p:spPr/>
        <p:txBody>
          <a:bodyPr>
            <a:normAutofit fontScale="92500" lnSpcReduction="20000"/>
          </a:bodyPr>
          <a:lstStyle/>
          <a:p>
            <a:r>
              <a:rPr lang="en-SE" dirty="0"/>
              <a:t>GEAM surveys (forward?)</a:t>
            </a:r>
          </a:p>
          <a:p>
            <a:r>
              <a:rPr lang="en-SE" dirty="0"/>
              <a:t>MORE4, or another MOREX (forward?)</a:t>
            </a:r>
          </a:p>
          <a:p>
            <a:r>
              <a:rPr lang="en-SE" dirty="0"/>
              <a:t>LFS, SILC, SES ?</a:t>
            </a:r>
          </a:p>
          <a:p>
            <a:r>
              <a:rPr lang="en-SE" dirty="0"/>
              <a:t>ESS? EVS? </a:t>
            </a:r>
          </a:p>
          <a:p>
            <a:r>
              <a:rPr lang="en-SE" dirty="0"/>
              <a:t>Eurobarometers?</a:t>
            </a:r>
          </a:p>
          <a:p>
            <a:endParaRPr lang="en-SE" dirty="0"/>
          </a:p>
          <a:p>
            <a:r>
              <a:rPr lang="en-SE" dirty="0"/>
              <a:t>Dedicated data collection?</a:t>
            </a:r>
          </a:p>
        </p:txBody>
      </p:sp>
    </p:spTree>
    <p:extLst>
      <p:ext uri="{BB962C8B-B14F-4D97-AF65-F5344CB8AC3E}">
        <p14:creationId xmlns:p14="http://schemas.microsoft.com/office/powerpoint/2010/main" val="482704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2C582-00ED-C5E6-B785-FC97AB8420E2}"/>
              </a:ext>
            </a:extLst>
          </p:cNvPr>
          <p:cNvSpPr>
            <a:spLocks noGrp="1"/>
          </p:cNvSpPr>
          <p:nvPr>
            <p:ph type="title"/>
          </p:nvPr>
        </p:nvSpPr>
        <p:spPr/>
        <p:txBody>
          <a:bodyPr/>
          <a:lstStyle/>
          <a:p>
            <a:r>
              <a:rPr lang="en-GB" dirty="0"/>
              <a:t>Concluding remarks</a:t>
            </a:r>
          </a:p>
        </p:txBody>
      </p:sp>
      <p:sp>
        <p:nvSpPr>
          <p:cNvPr id="3" name="Text Placeholder 2">
            <a:extLst>
              <a:ext uri="{FF2B5EF4-FFF2-40B4-BE49-F238E27FC236}">
                <a16:creationId xmlns:a16="http://schemas.microsoft.com/office/drawing/2014/main" id="{40B447E6-548A-69A0-CA75-C122785F8EBE}"/>
              </a:ext>
            </a:extLst>
          </p:cNvPr>
          <p:cNvSpPr>
            <a:spLocks noGrp="1"/>
          </p:cNvSpPr>
          <p:nvPr>
            <p:ph type="body" sz="quarter" idx="10"/>
          </p:nvPr>
        </p:nvSpPr>
        <p:spPr>
          <a:xfrm>
            <a:off x="1046163" y="2168525"/>
            <a:ext cx="9545637" cy="3978275"/>
          </a:xfrm>
        </p:spPr>
        <p:txBody>
          <a:bodyPr>
            <a:noAutofit/>
          </a:bodyPr>
          <a:lstStyle/>
          <a:p>
            <a:pPr algn="ctr">
              <a:lnSpc>
                <a:spcPct val="100000"/>
              </a:lnSpc>
            </a:pPr>
            <a:r>
              <a:rPr lang="en-GB" dirty="0"/>
              <a:t>In this presentation, I hope to have inspired you to engage in quantitative intersectional research… </a:t>
            </a:r>
          </a:p>
          <a:p>
            <a:pPr algn="ctr">
              <a:lnSpc>
                <a:spcPct val="100000"/>
              </a:lnSpc>
            </a:pPr>
            <a:endParaRPr lang="en-GB" dirty="0"/>
          </a:p>
          <a:p>
            <a:pPr algn="ctr">
              <a:lnSpc>
                <a:spcPct val="100000"/>
              </a:lnSpc>
            </a:pPr>
            <a:r>
              <a:rPr lang="en-GB" dirty="0"/>
              <a:t>	… either in your own capacity if you feel confident in carrying out statistical analysis</a:t>
            </a:r>
          </a:p>
          <a:p>
            <a:pPr algn="ctr">
              <a:lnSpc>
                <a:spcPct val="100000"/>
              </a:lnSpc>
            </a:pPr>
            <a:endParaRPr lang="en-GB" dirty="0"/>
          </a:p>
          <a:p>
            <a:pPr algn="ctr">
              <a:lnSpc>
                <a:spcPct val="100000"/>
              </a:lnSpc>
            </a:pPr>
            <a:r>
              <a:rPr lang="en-GB" dirty="0"/>
              <a:t>	… or by partnering with quantitative social scientists who also have expertise in intersectionality. </a:t>
            </a:r>
          </a:p>
          <a:p>
            <a:pPr algn="ctr">
              <a:lnSpc>
                <a:spcPct val="100000"/>
              </a:lnSpc>
            </a:pPr>
            <a:endParaRPr lang="en-GB" dirty="0"/>
          </a:p>
        </p:txBody>
      </p:sp>
    </p:spTree>
    <p:extLst>
      <p:ext uri="{BB962C8B-B14F-4D97-AF65-F5344CB8AC3E}">
        <p14:creationId xmlns:p14="http://schemas.microsoft.com/office/powerpoint/2010/main" val="236597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DAD02-BCE3-1483-B287-039D1310D449}"/>
            </a:ext>
          </a:extLst>
        </p:cNvPr>
        <p:cNvGrpSpPr/>
        <p:nvPr/>
      </p:nvGrpSpPr>
      <p:grpSpPr>
        <a:xfrm>
          <a:off x="0" y="0"/>
          <a:ext cx="0" cy="0"/>
          <a:chOff x="0" y="0"/>
          <a:chExt cx="0" cy="0"/>
        </a:xfrm>
      </p:grpSpPr>
      <p:sp>
        <p:nvSpPr>
          <p:cNvPr id="3" name="TextBox 7">
            <a:extLst>
              <a:ext uri="{FF2B5EF4-FFF2-40B4-BE49-F238E27FC236}">
                <a16:creationId xmlns:a16="http://schemas.microsoft.com/office/drawing/2014/main" id="{92686C64-52ED-5D49-2DAF-1C3B57C16C13}"/>
              </a:ext>
            </a:extLst>
          </p:cNvPr>
          <p:cNvSpPr txBox="1"/>
          <p:nvPr/>
        </p:nvSpPr>
        <p:spPr>
          <a:xfrm>
            <a:off x="943030" y="3931094"/>
            <a:ext cx="7306448" cy="830997"/>
          </a:xfrm>
          <a:prstGeom prst="rect">
            <a:avLst/>
          </a:prstGeom>
          <a:noFill/>
        </p:spPr>
        <p:txBody>
          <a:bodyPr wrap="square" lIns="0" tIns="45720" rIns="0" bIns="45720" rtlCol="0" anchor="t">
            <a:spAutoFit/>
          </a:bodyPr>
          <a:lstStyle/>
          <a:p>
            <a:endParaRPr lang="en-US" sz="4800">
              <a:solidFill>
                <a:srgbClr val="FFFFFF"/>
              </a:solidFill>
              <a:latin typeface="Arial" panose="020B0604020202020204" pitchFamily="34" charset="0"/>
              <a:ea typeface="Open Sans"/>
              <a:cs typeface="Arial" panose="020B0604020202020204" pitchFamily="34" charset="0"/>
            </a:endParaRPr>
          </a:p>
        </p:txBody>
      </p:sp>
      <p:sp>
        <p:nvSpPr>
          <p:cNvPr id="4" name="TextBox 7">
            <a:extLst>
              <a:ext uri="{FF2B5EF4-FFF2-40B4-BE49-F238E27FC236}">
                <a16:creationId xmlns:a16="http://schemas.microsoft.com/office/drawing/2014/main" id="{70F90DF1-C26C-2ACB-1A74-8B237FA09BD7}"/>
              </a:ext>
            </a:extLst>
          </p:cNvPr>
          <p:cNvSpPr txBox="1"/>
          <p:nvPr/>
        </p:nvSpPr>
        <p:spPr>
          <a:xfrm>
            <a:off x="943030" y="4762091"/>
            <a:ext cx="7306448" cy="584775"/>
          </a:xfrm>
          <a:prstGeom prst="rect">
            <a:avLst/>
          </a:prstGeom>
          <a:noFill/>
        </p:spPr>
        <p:txBody>
          <a:bodyPr wrap="square" lIns="0" tIns="45720" rIns="0" bIns="45720" rtlCol="0" anchor="t">
            <a:spAutoFit/>
          </a:bodyPr>
          <a:lstStyle/>
          <a:p>
            <a:endParaRPr lang="en-US" sz="3200">
              <a:solidFill>
                <a:srgbClr val="5792CE"/>
              </a:solidFill>
              <a:latin typeface="Arial" panose="020B0604020202020204" pitchFamily="34" charset="0"/>
              <a:ea typeface="Open Sans" charset="0"/>
              <a:cs typeface="Arial" panose="020B0604020202020204" pitchFamily="34" charset="0"/>
            </a:endParaRPr>
          </a:p>
        </p:txBody>
      </p:sp>
      <p:sp>
        <p:nvSpPr>
          <p:cNvPr id="2" name="Title 1">
            <a:extLst>
              <a:ext uri="{FF2B5EF4-FFF2-40B4-BE49-F238E27FC236}">
                <a16:creationId xmlns:a16="http://schemas.microsoft.com/office/drawing/2014/main" id="{755B10A4-D903-8EB8-59BE-04198DB34CD1}"/>
              </a:ext>
            </a:extLst>
          </p:cNvPr>
          <p:cNvSpPr>
            <a:spLocks noGrp="1"/>
          </p:cNvSpPr>
          <p:nvPr/>
        </p:nvSpPr>
        <p:spPr>
          <a:xfrm>
            <a:off x="1055649" y="2130603"/>
            <a:ext cx="9690747" cy="922096"/>
          </a:xfrm>
          <a:prstGeom prst="rect">
            <a:avLst/>
          </a:prstGeom>
          <a:effectLst/>
        </p:spPr>
        <p:txBody>
          <a:bodyPr vert="horz" lIns="0" tIns="192024" rIns="0" bIns="0" rtlCol="0" anchor="t" anchorCtr="0">
            <a:noAutofit/>
          </a:bodyPr>
          <a:lstStyle>
            <a:lvl1pPr algn="l" defTabSz="914318" rtl="0" eaLnBrk="1" latinLnBrk="0" hangingPunct="1">
              <a:lnSpc>
                <a:spcPct val="90000"/>
              </a:lnSpc>
              <a:spcBef>
                <a:spcPct val="0"/>
              </a:spcBef>
              <a:buNone/>
              <a:defRPr sz="3200" b="0" i="0" kern="1200" spc="0" baseline="0">
                <a:solidFill>
                  <a:srgbClr val="FFFFFF"/>
                </a:solidFill>
                <a:latin typeface="D-DIN Exp" panose="020B0504020202030204" pitchFamily="34" charset="0"/>
                <a:ea typeface="D-DIN Exp" panose="020B0504020202030204" pitchFamily="34" charset="0"/>
                <a:cs typeface="D-DIN Exp" panose="020B0504020202030204" pitchFamily="34" charset="0"/>
              </a:defRPr>
            </a:lvl1pPr>
          </a:lstStyle>
          <a:p>
            <a:r>
              <a:rPr lang="en-GB" sz="4000" dirty="0"/>
              <a:t>Methodological approaches to intersectional quantitative analysis: </a:t>
            </a:r>
            <a:br>
              <a:rPr lang="en-GB" sz="4000" dirty="0"/>
            </a:br>
            <a:r>
              <a:rPr lang="en-GB" sz="3600" dirty="0"/>
              <a:t>examples from the UniSAFE survey on gender-based violence in universities</a:t>
            </a:r>
            <a:endParaRPr lang="en-US" dirty="0">
              <a:latin typeface="Arial" panose="020B0604020202020204" pitchFamily="34" charset="0"/>
              <a:cs typeface="Arial" panose="020B0604020202020204" pitchFamily="34" charset="0"/>
            </a:endParaRPr>
          </a:p>
        </p:txBody>
      </p:sp>
      <p:sp>
        <p:nvSpPr>
          <p:cNvPr id="6" name="ZoneTexte 11">
            <a:extLst>
              <a:ext uri="{FF2B5EF4-FFF2-40B4-BE49-F238E27FC236}">
                <a16:creationId xmlns:a16="http://schemas.microsoft.com/office/drawing/2014/main" id="{F1B85151-5790-8221-4F23-1FC1A0306BB2}"/>
              </a:ext>
            </a:extLst>
          </p:cNvPr>
          <p:cNvSpPr txBox="1"/>
          <p:nvPr/>
        </p:nvSpPr>
        <p:spPr>
          <a:xfrm>
            <a:off x="950874" y="4869812"/>
            <a:ext cx="10080702" cy="954107"/>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solidFill>
                  <a:srgbClr val="5792CE"/>
                </a:solidFill>
                <a:latin typeface="Arial" panose="020B0604020202020204" pitchFamily="34" charset="0"/>
                <a:cs typeface="Arial" panose="020B0604020202020204" pitchFamily="34" charset="0"/>
              </a:rPr>
              <a:t>Professor Anne Laure Humbert</a:t>
            </a:r>
            <a:r>
              <a:rPr lang="en-US" sz="3200" b="1" dirty="0">
                <a:solidFill>
                  <a:srgbClr val="5792CE"/>
                </a:solidFill>
                <a:latin typeface="Arial" panose="020B0604020202020204" pitchFamily="34" charset="0"/>
                <a:cs typeface="Arial" panose="020B0604020202020204" pitchFamily="34" charset="0"/>
              </a:rPr>
              <a:t> </a:t>
            </a:r>
            <a:endParaRPr lang="en-US" sz="2400" b="1" dirty="0">
              <a:solidFill>
                <a:srgbClr val="FFFFFF"/>
              </a:solidFill>
              <a:latin typeface="Arial" panose="020B0604020202020204" pitchFamily="34" charset="0"/>
              <a:cs typeface="Arial" panose="020B0604020202020204" pitchFamily="34" charset="0"/>
            </a:endParaRPr>
          </a:p>
          <a:p>
            <a:r>
              <a:rPr lang="en-US" sz="2400" b="1" dirty="0">
                <a:solidFill>
                  <a:srgbClr val="AED7BD"/>
                </a:solidFill>
                <a:latin typeface="Arial" panose="020B0604020202020204" pitchFamily="34" charset="0"/>
                <a:cs typeface="Arial" panose="020B0604020202020204" pitchFamily="34" charset="0"/>
              </a:rPr>
              <a:t>June 2025</a:t>
            </a:r>
            <a:endParaRPr lang="en-US" sz="2000" b="1" dirty="0">
              <a:solidFill>
                <a:srgbClr val="AED7BD"/>
              </a:solidFill>
              <a:latin typeface="Arial" panose="020B0604020202020204" pitchFamily="34" charset="0"/>
              <a:cs typeface="Arial" panose="020B0604020202020204" pitchFamily="34" charset="0"/>
            </a:endParaRPr>
          </a:p>
        </p:txBody>
      </p:sp>
      <p:pic>
        <p:nvPicPr>
          <p:cNvPr id="8" name="Image 7" descr="Une image contenant texte, Police, Graphique, graphisme&#10;&#10;Description générée automatiquement">
            <a:extLst>
              <a:ext uri="{FF2B5EF4-FFF2-40B4-BE49-F238E27FC236}">
                <a16:creationId xmlns:a16="http://schemas.microsoft.com/office/drawing/2014/main" id="{7B22BE86-3108-74A2-080E-D4095EACA6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2350" y="624206"/>
            <a:ext cx="4857750" cy="755103"/>
          </a:xfrm>
          <a:prstGeom prst="rect">
            <a:avLst/>
          </a:prstGeom>
        </p:spPr>
      </p:pic>
    </p:spTree>
    <p:extLst>
      <p:ext uri="{BB962C8B-B14F-4D97-AF65-F5344CB8AC3E}">
        <p14:creationId xmlns:p14="http://schemas.microsoft.com/office/powerpoint/2010/main" val="2111628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B6DB3-CE15-A48F-CAC5-D6F5112ADD80}"/>
              </a:ext>
            </a:extLst>
          </p:cNvPr>
          <p:cNvSpPr>
            <a:spLocks noGrp="1"/>
          </p:cNvSpPr>
          <p:nvPr>
            <p:ph type="title"/>
          </p:nvPr>
        </p:nvSpPr>
        <p:spPr/>
        <p:txBody>
          <a:bodyPr/>
          <a:lstStyle/>
          <a:p>
            <a:r>
              <a:rPr lang="en-GB" dirty="0"/>
              <a:t>References</a:t>
            </a:r>
          </a:p>
        </p:txBody>
      </p:sp>
      <p:sp>
        <p:nvSpPr>
          <p:cNvPr id="3" name="Text Placeholder 2">
            <a:extLst>
              <a:ext uri="{FF2B5EF4-FFF2-40B4-BE49-F238E27FC236}">
                <a16:creationId xmlns:a16="http://schemas.microsoft.com/office/drawing/2014/main" id="{D6BAD4B5-2869-F999-D307-4BAB277C2807}"/>
              </a:ext>
            </a:extLst>
          </p:cNvPr>
          <p:cNvSpPr>
            <a:spLocks noGrp="1"/>
          </p:cNvSpPr>
          <p:nvPr>
            <p:ph type="body" sz="quarter" idx="10"/>
          </p:nvPr>
        </p:nvSpPr>
        <p:spPr/>
        <p:txBody>
          <a:bodyPr>
            <a:normAutofit fontScale="62500" lnSpcReduction="20000"/>
          </a:bodyPr>
          <a:lstStyle/>
          <a:p>
            <a:r>
              <a:rPr lang="en-GB" sz="1800" b="0" i="0" u="none" strike="noStrike" baseline="0" dirty="0">
                <a:solidFill>
                  <a:srgbClr val="000000"/>
                </a:solidFill>
                <a:latin typeface="Arial" panose="020B0604020202020204" pitchFamily="34" charset="0"/>
              </a:rPr>
              <a:t>Bauer, G. R., Churchill, S. M., Mahendran, M., Walwyn, C., Lizotte, D., &amp; Villa-Rueda, A. A. (2021). Intersectionality in quantitative research: A systematic review of its emergence and applications of theory and methods. </a:t>
            </a:r>
            <a:r>
              <a:rPr lang="en-GB" sz="1800" b="0" i="1" u="none" strike="noStrike" baseline="0" dirty="0">
                <a:solidFill>
                  <a:srgbClr val="000000"/>
                </a:solidFill>
                <a:latin typeface="Arial" panose="020B0604020202020204" pitchFamily="34" charset="0"/>
              </a:rPr>
              <a:t>SSM - Population Health</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14</a:t>
            </a:r>
            <a:r>
              <a:rPr lang="en-GB" sz="1800" b="0" i="0" u="none" strike="noStrike" baseline="0" dirty="0">
                <a:solidFill>
                  <a:srgbClr val="000000"/>
                </a:solidFill>
                <a:latin typeface="Arial" panose="020B0604020202020204" pitchFamily="34" charset="0"/>
              </a:rPr>
              <a:t>, 100798. </a:t>
            </a:r>
          </a:p>
          <a:p>
            <a:r>
              <a:rPr lang="en-GB" sz="1800" b="0" i="0" u="none" strike="noStrike" baseline="0" dirty="0">
                <a:solidFill>
                  <a:srgbClr val="000000"/>
                </a:solidFill>
                <a:latin typeface="Arial" panose="020B0604020202020204" pitchFamily="34" charset="0"/>
              </a:rPr>
              <a:t>Cho, S., Crenshaw, K. W., &amp; McCall, L. J. (2013). Toward a Field of Intersectionality Studies: Theory, Applications, and Praxis. </a:t>
            </a:r>
            <a:r>
              <a:rPr lang="en-GB" sz="1800" b="0" i="1" u="none" strike="noStrike" baseline="0" dirty="0">
                <a:solidFill>
                  <a:srgbClr val="000000"/>
                </a:solidFill>
                <a:latin typeface="Arial" panose="020B0604020202020204" pitchFamily="34" charset="0"/>
              </a:rPr>
              <a:t>Signs: Journal of Women in Culture and Society</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38</a:t>
            </a:r>
            <a:r>
              <a:rPr lang="en-GB" sz="1800" b="0" i="0" u="none" strike="noStrike" baseline="0" dirty="0">
                <a:solidFill>
                  <a:srgbClr val="000000"/>
                </a:solidFill>
                <a:latin typeface="Arial" panose="020B0604020202020204" pitchFamily="34" charset="0"/>
              </a:rPr>
              <a:t>, 785 - 810. </a:t>
            </a:r>
          </a:p>
          <a:p>
            <a:r>
              <a:rPr lang="en-GB" sz="1800" b="0" i="0" u="none" strike="noStrike" baseline="0" dirty="0">
                <a:solidFill>
                  <a:srgbClr val="000000"/>
                </a:solidFill>
                <a:latin typeface="Arial" panose="020B0604020202020204" pitchFamily="34" charset="0"/>
              </a:rPr>
              <a:t>Evans, C. R., Williams, D. R., </a:t>
            </a:r>
            <a:r>
              <a:rPr lang="en-GB" sz="1800" b="0" i="0" u="none" strike="noStrike" baseline="0" dirty="0" err="1">
                <a:solidFill>
                  <a:srgbClr val="000000"/>
                </a:solidFill>
                <a:latin typeface="Arial" panose="020B0604020202020204" pitchFamily="34" charset="0"/>
              </a:rPr>
              <a:t>Onnela</a:t>
            </a:r>
            <a:r>
              <a:rPr lang="en-GB" sz="1800" b="0" i="0" u="none" strike="noStrike" baseline="0" dirty="0">
                <a:solidFill>
                  <a:srgbClr val="000000"/>
                </a:solidFill>
                <a:latin typeface="Arial" panose="020B0604020202020204" pitchFamily="34" charset="0"/>
              </a:rPr>
              <a:t>, J.-P., &amp; Subramanian, S. V. (2018). A multilevel approach to </a:t>
            </a:r>
            <a:r>
              <a:rPr lang="en-GB" sz="1800" b="0" i="0" u="none" strike="noStrike" baseline="0" dirty="0" err="1">
                <a:solidFill>
                  <a:srgbClr val="000000"/>
                </a:solidFill>
                <a:latin typeface="Arial" panose="020B0604020202020204" pitchFamily="34" charset="0"/>
              </a:rPr>
              <a:t>modeling</a:t>
            </a:r>
            <a:r>
              <a:rPr lang="en-GB" sz="1800" b="0" i="0" u="none" strike="noStrike" baseline="0" dirty="0">
                <a:solidFill>
                  <a:srgbClr val="000000"/>
                </a:solidFill>
                <a:latin typeface="Arial" panose="020B0604020202020204" pitchFamily="34" charset="0"/>
              </a:rPr>
              <a:t> health inequalities at the intersection of multiple social identities. </a:t>
            </a:r>
            <a:r>
              <a:rPr lang="en-GB" sz="1800" b="0" i="1" u="none" strike="noStrike" baseline="0" dirty="0">
                <a:solidFill>
                  <a:srgbClr val="000000"/>
                </a:solidFill>
                <a:latin typeface="Arial" panose="020B0604020202020204" pitchFamily="34" charset="0"/>
              </a:rPr>
              <a:t>Social science &amp; medicine</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203</a:t>
            </a:r>
            <a:r>
              <a:rPr lang="en-GB" sz="1800" b="0" i="0" u="none" strike="noStrike" baseline="0" dirty="0">
                <a:solidFill>
                  <a:srgbClr val="000000"/>
                </a:solidFill>
                <a:latin typeface="Arial" panose="020B0604020202020204" pitchFamily="34" charset="0"/>
              </a:rPr>
              <a:t>, 64-73. </a:t>
            </a:r>
          </a:p>
          <a:p>
            <a:r>
              <a:rPr lang="en-GB" sz="1800" b="0" i="0" u="none" strike="noStrike" baseline="0" dirty="0">
                <a:solidFill>
                  <a:srgbClr val="000000"/>
                </a:solidFill>
                <a:latin typeface="Arial" panose="020B0604020202020204" pitchFamily="34" charset="0"/>
              </a:rPr>
              <a:t>Hancock, A.-M. (2007). When Multiplication Doesn't Equal Quick Addition: Examining Intersectionality as a Research Paradigm. </a:t>
            </a:r>
            <a:r>
              <a:rPr lang="en-GB" sz="1800" b="0" i="1" u="none" strike="noStrike" baseline="0" dirty="0">
                <a:solidFill>
                  <a:srgbClr val="000000"/>
                </a:solidFill>
                <a:latin typeface="Arial" panose="020B0604020202020204" pitchFamily="34" charset="0"/>
              </a:rPr>
              <a:t>Perspectives on Politics</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5</a:t>
            </a:r>
            <a:r>
              <a:rPr lang="en-GB" sz="1800" b="0" i="0" u="none" strike="noStrike" baseline="0" dirty="0">
                <a:solidFill>
                  <a:srgbClr val="000000"/>
                </a:solidFill>
                <a:latin typeface="Arial" panose="020B0604020202020204" pitchFamily="34" charset="0"/>
              </a:rPr>
              <a:t>(1), 63-79. </a:t>
            </a:r>
          </a:p>
          <a:p>
            <a:r>
              <a:rPr lang="en-GB" sz="1800" b="0" i="0" u="none" strike="noStrike" baseline="0" dirty="0">
                <a:solidFill>
                  <a:srgbClr val="000000"/>
                </a:solidFill>
                <a:latin typeface="Arial" panose="020B0604020202020204" pitchFamily="34" charset="0"/>
              </a:rPr>
              <a:t>McCall, L. (2005). The Complexity of Intersectionality. </a:t>
            </a:r>
            <a:r>
              <a:rPr lang="en-GB" sz="1800" b="0" i="1" u="none" strike="noStrike" baseline="0" dirty="0">
                <a:solidFill>
                  <a:srgbClr val="000000"/>
                </a:solidFill>
                <a:latin typeface="Arial" panose="020B0604020202020204" pitchFamily="34" charset="0"/>
              </a:rPr>
              <a:t>Signs: Journal of Women in Culture and Society</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30</a:t>
            </a:r>
            <a:r>
              <a:rPr lang="en-GB" sz="1800" b="0" i="0" u="none" strike="noStrike" baseline="0" dirty="0">
                <a:solidFill>
                  <a:srgbClr val="000000"/>
                </a:solidFill>
                <a:latin typeface="Arial" panose="020B0604020202020204" pitchFamily="34" charset="0"/>
              </a:rPr>
              <a:t>, 1771-1800. </a:t>
            </a:r>
          </a:p>
          <a:p>
            <a:r>
              <a:rPr lang="en-GB" sz="1800" b="0" i="0" u="none" strike="noStrike" baseline="0" dirty="0">
                <a:solidFill>
                  <a:srgbClr val="000000"/>
                </a:solidFill>
                <a:latin typeface="Arial" panose="020B0604020202020204" pitchFamily="34" charset="0"/>
              </a:rPr>
              <a:t>Merlo, J. (2018). Multilevel analysis of individual heterogeneity and discriminatory accuracy (MAIHDA) within an intersectional framework. </a:t>
            </a:r>
            <a:r>
              <a:rPr lang="en-GB" sz="1800" b="0" i="1" u="none" strike="noStrike" baseline="0" dirty="0">
                <a:solidFill>
                  <a:srgbClr val="000000"/>
                </a:solidFill>
                <a:latin typeface="Arial" panose="020B0604020202020204" pitchFamily="34" charset="0"/>
              </a:rPr>
              <a:t>Social science &amp; medicine</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203</a:t>
            </a:r>
            <a:r>
              <a:rPr lang="en-GB" sz="1800" b="0" i="0" u="none" strike="noStrike" baseline="0" dirty="0">
                <a:solidFill>
                  <a:srgbClr val="000000"/>
                </a:solidFill>
                <a:latin typeface="Arial" panose="020B0604020202020204" pitchFamily="34" charset="0"/>
              </a:rPr>
              <a:t>, 74-80. </a:t>
            </a:r>
          </a:p>
          <a:p>
            <a:r>
              <a:rPr lang="en-GB" sz="1800" b="0" i="0" u="none" strike="noStrike" baseline="0" dirty="0" err="1">
                <a:solidFill>
                  <a:srgbClr val="000000"/>
                </a:solidFill>
                <a:latin typeface="Arial" panose="020B0604020202020204" pitchFamily="34" charset="0"/>
              </a:rPr>
              <a:t>Spierings</a:t>
            </a:r>
            <a:r>
              <a:rPr lang="en-GB" sz="1800" b="0" i="0" u="none" strike="noStrike" baseline="0" dirty="0">
                <a:solidFill>
                  <a:srgbClr val="000000"/>
                </a:solidFill>
                <a:latin typeface="Arial" panose="020B0604020202020204" pitchFamily="34" charset="0"/>
              </a:rPr>
              <a:t>, N. (2012). The inclusion of quantitative techniques and diversity in the mainstream of feminist research. </a:t>
            </a:r>
            <a:r>
              <a:rPr lang="en-GB" sz="1800" b="0" i="1" u="none" strike="noStrike" baseline="0" dirty="0">
                <a:solidFill>
                  <a:srgbClr val="000000"/>
                </a:solidFill>
                <a:latin typeface="Arial" panose="020B0604020202020204" pitchFamily="34" charset="0"/>
              </a:rPr>
              <a:t>European Journal of Women's Studies</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19</a:t>
            </a:r>
            <a:r>
              <a:rPr lang="en-GB" sz="1800" b="0" i="0" u="none" strike="noStrike" baseline="0" dirty="0">
                <a:solidFill>
                  <a:srgbClr val="000000"/>
                </a:solidFill>
                <a:latin typeface="Arial" panose="020B0604020202020204" pitchFamily="34" charset="0"/>
              </a:rPr>
              <a:t>(3), 331-347. </a:t>
            </a:r>
          </a:p>
          <a:p>
            <a:r>
              <a:rPr lang="en-GB" sz="1800" b="0" i="0" u="none" strike="noStrike" baseline="0" dirty="0">
                <a:solidFill>
                  <a:srgbClr val="000000"/>
                </a:solidFill>
                <a:latin typeface="Arial" panose="020B0604020202020204" pitchFamily="34" charset="0"/>
              </a:rPr>
              <a:t>Walby, S., Armstrong, J., &amp; Strid, S. (2012). Intersectionality: Multiple Inequalities in Social Theory. </a:t>
            </a:r>
            <a:r>
              <a:rPr lang="en-GB" sz="1800" b="0" i="1" u="none" strike="noStrike" baseline="0" dirty="0">
                <a:solidFill>
                  <a:srgbClr val="000000"/>
                </a:solidFill>
                <a:latin typeface="Arial" panose="020B0604020202020204" pitchFamily="34" charset="0"/>
              </a:rPr>
              <a:t>Sociology</a:t>
            </a:r>
            <a:r>
              <a:rPr lang="en-GB" sz="1800" b="0" i="0" u="none" strike="noStrike" baseline="0" dirty="0">
                <a:solidFill>
                  <a:srgbClr val="000000"/>
                </a:solidFill>
                <a:latin typeface="Arial" panose="020B0604020202020204" pitchFamily="34" charset="0"/>
              </a:rPr>
              <a:t>, </a:t>
            </a:r>
            <a:r>
              <a:rPr lang="en-GB" sz="1800" b="0" i="1" u="none" strike="noStrike" baseline="0" dirty="0">
                <a:solidFill>
                  <a:srgbClr val="000000"/>
                </a:solidFill>
                <a:latin typeface="Arial" panose="020B0604020202020204" pitchFamily="34" charset="0"/>
              </a:rPr>
              <a:t>46</a:t>
            </a:r>
            <a:r>
              <a:rPr lang="en-GB" sz="1800" b="0" i="0" u="none" strike="noStrike" baseline="0" dirty="0">
                <a:solidFill>
                  <a:srgbClr val="000000"/>
                </a:solidFill>
                <a:latin typeface="Arial" panose="020B0604020202020204" pitchFamily="34" charset="0"/>
              </a:rPr>
              <a:t>(2), 224-240. </a:t>
            </a:r>
            <a:endParaRPr lang="en-GB" dirty="0"/>
          </a:p>
        </p:txBody>
      </p:sp>
    </p:spTree>
    <p:extLst>
      <p:ext uri="{BB962C8B-B14F-4D97-AF65-F5344CB8AC3E}">
        <p14:creationId xmlns:p14="http://schemas.microsoft.com/office/powerpoint/2010/main" val="211665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03FD-36FD-E9A1-F71F-54CBE3A1E104}"/>
              </a:ext>
            </a:extLst>
          </p:cNvPr>
          <p:cNvSpPr>
            <a:spLocks noGrp="1"/>
          </p:cNvSpPr>
          <p:nvPr>
            <p:ph type="title"/>
          </p:nvPr>
        </p:nvSpPr>
        <p:spPr>
          <a:xfrm>
            <a:off x="945214" y="2498357"/>
            <a:ext cx="3758364" cy="1861285"/>
          </a:xfrm>
        </p:spPr>
        <p:txBody>
          <a:bodyPr anchor="ctr"/>
          <a:lstStyle/>
          <a:p>
            <a:r>
              <a:rPr lang="en-GB" dirty="0"/>
              <a:t>How can (quantitative) researchers engage with intersectionality theory, and with what challenges?</a:t>
            </a:r>
          </a:p>
        </p:txBody>
      </p:sp>
    </p:spTree>
    <p:extLst>
      <p:ext uri="{BB962C8B-B14F-4D97-AF65-F5344CB8AC3E}">
        <p14:creationId xmlns:p14="http://schemas.microsoft.com/office/powerpoint/2010/main" val="861060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B16807-2BC8-E364-A2D4-91B8240986EF}"/>
              </a:ext>
            </a:extLst>
          </p:cNvPr>
          <p:cNvSpPr>
            <a:spLocks noGrp="1"/>
          </p:cNvSpPr>
          <p:nvPr>
            <p:ph type="title"/>
          </p:nvPr>
        </p:nvSpPr>
        <p:spPr/>
        <p:txBody>
          <a:bodyPr/>
          <a:lstStyle/>
          <a:p>
            <a:endParaRPr lang="en-SE"/>
          </a:p>
        </p:txBody>
      </p:sp>
    </p:spTree>
    <p:extLst>
      <p:ext uri="{BB962C8B-B14F-4D97-AF65-F5344CB8AC3E}">
        <p14:creationId xmlns:p14="http://schemas.microsoft.com/office/powerpoint/2010/main" val="215002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A3D0-4CE6-E30D-EC43-D1C9E93E0706}"/>
              </a:ext>
            </a:extLst>
          </p:cNvPr>
          <p:cNvSpPr>
            <a:spLocks noGrp="1"/>
          </p:cNvSpPr>
          <p:nvPr>
            <p:ph type="title"/>
          </p:nvPr>
        </p:nvSpPr>
        <p:spPr/>
        <p:txBody>
          <a:bodyPr/>
          <a:lstStyle/>
          <a:p>
            <a:r>
              <a:rPr lang="en-GB" dirty="0"/>
              <a:t>Capturing complexity</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EB6BBDD-E60A-F614-ED87-86542F931EEF}"/>
                  </a:ext>
                </a:extLst>
              </p:cNvPr>
              <p:cNvSpPr txBox="1"/>
              <p:nvPr/>
            </p:nvSpPr>
            <p:spPr>
              <a:xfrm>
                <a:off x="2637324" y="2383031"/>
                <a:ext cx="6906170" cy="64633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2400" i="1">
                          <a:latin typeface="Cambria Math" panose="02040503050406030204" pitchFamily="18" charset="0"/>
                          <a:ea typeface="Cambria Math" panose="02040503050406030204" pitchFamily="18" charset="0"/>
                        </a:rPr>
                        <m:t>𝑦</m:t>
                      </m:r>
                      <m:r>
                        <a:rPr lang="en-GB" sz="2400" i="1">
                          <a:latin typeface="Cambria Math" panose="02040503050406030204" pitchFamily="18" charset="0"/>
                          <a:ea typeface="Cambria Math" panose="02040503050406030204" pitchFamily="18" charset="0"/>
                        </a:rPr>
                        <m:t> = </m:t>
                      </m:r>
                      <m:r>
                        <a:rPr lang="en-GB" sz="2400" i="1">
                          <a:latin typeface="Cambria Math" panose="02040503050406030204" pitchFamily="18" charset="0"/>
                          <a:ea typeface="Cambria Math" panose="02040503050406030204" pitchFamily="18" charset="0"/>
                        </a:rPr>
                        <m:t>𝑐</m:t>
                      </m:r>
                      <m:r>
                        <a:rPr lang="en-GB" sz="2400" i="1">
                          <a:latin typeface="Cambria Math" panose="02040503050406030204" pitchFamily="18" charset="0"/>
                          <a:ea typeface="Cambria Math" panose="02040503050406030204" pitchFamily="18" charset="0"/>
                        </a:rPr>
                        <m:t> + </m:t>
                      </m:r>
                      <m:r>
                        <m:rPr>
                          <m:nor/>
                        </m:rPr>
                        <a:rPr lang="en-GB" sz="2400" smtClean="0">
                          <a:solidFill>
                            <a:schemeClr val="accent5"/>
                          </a:solidFill>
                          <a:latin typeface="Cambria Math" panose="02040503050406030204" pitchFamily="18" charset="0"/>
                          <a:ea typeface="Cambria Math" panose="02040503050406030204" pitchFamily="18" charset="0"/>
                        </a:rPr>
                        <m:t>sex</m:t>
                      </m:r>
                      <m:r>
                        <a:rPr lang="en-GB" sz="2400" i="1">
                          <a:solidFill>
                            <a:schemeClr val="accent5"/>
                          </a:solidFill>
                          <a:latin typeface="Cambria Math" panose="02040503050406030204" pitchFamily="18" charset="0"/>
                          <a:ea typeface="Cambria Math" panose="02040503050406030204" pitchFamily="18" charset="0"/>
                        </a:rPr>
                        <m:t> ×</m:t>
                      </m:r>
                      <m:sSub>
                        <m:sSubPr>
                          <m:ctrlPr>
                            <a:rPr lang="en-GB" sz="2400" i="1">
                              <a:solidFill>
                                <a:schemeClr val="accent5"/>
                              </a:solidFill>
                              <a:latin typeface="Cambria Math" panose="02040503050406030204" pitchFamily="18" charset="0"/>
                              <a:ea typeface="Cambria Math" panose="02040503050406030204" pitchFamily="18" charset="0"/>
                            </a:rPr>
                          </m:ctrlPr>
                        </m:sSubPr>
                        <m:e>
                          <m:r>
                            <a:rPr lang="en-GB" sz="2400" i="1">
                              <a:solidFill>
                                <a:schemeClr val="accent5"/>
                              </a:solidFill>
                              <a:latin typeface="Cambria Math" panose="02040503050406030204" pitchFamily="18" charset="0"/>
                              <a:ea typeface="Cambria Math" panose="02040503050406030204" pitchFamily="18" charset="0"/>
                            </a:rPr>
                            <m:t>𝑥</m:t>
                          </m:r>
                        </m:e>
                        <m:sub>
                          <m:r>
                            <m:rPr>
                              <m:nor/>
                            </m:rPr>
                            <a:rPr lang="en-GB" sz="2400">
                              <a:solidFill>
                                <a:schemeClr val="accent5"/>
                              </a:solidFill>
                              <a:latin typeface="Cambria Math" panose="02040503050406030204" pitchFamily="18" charset="0"/>
                              <a:ea typeface="Cambria Math" panose="02040503050406030204" pitchFamily="18" charset="0"/>
                            </a:rPr>
                            <m:t>sex</m:t>
                          </m:r>
                        </m:sub>
                      </m:sSub>
                      <m:r>
                        <a:rPr lang="en-GB" sz="2400" i="1">
                          <a:latin typeface="Cambria Math" panose="02040503050406030204" pitchFamily="18" charset="0"/>
                          <a:ea typeface="Cambria Math" panose="02040503050406030204" pitchFamily="18" charset="0"/>
                        </a:rPr>
                        <m:t> + </m:t>
                      </m:r>
                      <m:r>
                        <m:rPr>
                          <m:nor/>
                        </m:rPr>
                        <a:rPr lang="en-GB" sz="2400" smtClean="0">
                          <a:solidFill>
                            <a:schemeClr val="accent3"/>
                          </a:solidFill>
                          <a:latin typeface="Cambria Math" panose="02040503050406030204" pitchFamily="18" charset="0"/>
                          <a:ea typeface="Cambria Math" panose="02040503050406030204" pitchFamily="18" charset="0"/>
                        </a:rPr>
                        <m:t>race</m:t>
                      </m:r>
                      <m:r>
                        <a:rPr lang="en-GB" sz="2400" i="1">
                          <a:solidFill>
                            <a:schemeClr val="accent3"/>
                          </a:solidFill>
                          <a:latin typeface="Cambria Math" panose="02040503050406030204" pitchFamily="18" charset="0"/>
                          <a:ea typeface="Cambria Math" panose="02040503050406030204" pitchFamily="18" charset="0"/>
                        </a:rPr>
                        <m:t> ×</m:t>
                      </m:r>
                      <m:sSub>
                        <m:sSubPr>
                          <m:ctrlPr>
                            <a:rPr lang="en-GB" sz="2400" i="1">
                              <a:solidFill>
                                <a:schemeClr val="accent3"/>
                              </a:solidFill>
                              <a:latin typeface="Cambria Math" panose="02040503050406030204" pitchFamily="18" charset="0"/>
                              <a:ea typeface="Cambria Math" panose="02040503050406030204" pitchFamily="18" charset="0"/>
                            </a:rPr>
                          </m:ctrlPr>
                        </m:sSubPr>
                        <m:e>
                          <m:r>
                            <a:rPr lang="en-GB" sz="2400" i="1">
                              <a:solidFill>
                                <a:schemeClr val="accent3"/>
                              </a:solidFill>
                              <a:latin typeface="Cambria Math" panose="02040503050406030204" pitchFamily="18" charset="0"/>
                              <a:ea typeface="Cambria Math" panose="02040503050406030204" pitchFamily="18" charset="0"/>
                            </a:rPr>
                            <m:t>𝑥</m:t>
                          </m:r>
                        </m:e>
                        <m:sub>
                          <m:r>
                            <m:rPr>
                              <m:nor/>
                            </m:rPr>
                            <a:rPr lang="en-GB" sz="2400">
                              <a:solidFill>
                                <a:schemeClr val="accent3"/>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𝑒</m:t>
                      </m:r>
                    </m:oMath>
                  </m:oMathPara>
                </a14:m>
                <a:endParaRPr lang="en-GB" sz="2400" dirty="0">
                  <a:latin typeface="Cambria Math" panose="02040503050406030204" pitchFamily="18" charset="0"/>
                  <a:ea typeface="Cambria Math" panose="02040503050406030204" pitchFamily="18" charset="0"/>
                </a:endParaRPr>
              </a:p>
              <a:p>
                <a:endParaRPr lang="en-GB" dirty="0"/>
              </a:p>
            </p:txBody>
          </p:sp>
        </mc:Choice>
        <mc:Fallback xmlns="">
          <p:sp>
            <p:nvSpPr>
              <p:cNvPr id="4" name="TextBox 3">
                <a:extLst>
                  <a:ext uri="{FF2B5EF4-FFF2-40B4-BE49-F238E27FC236}">
                    <a16:creationId xmlns:a16="http://schemas.microsoft.com/office/drawing/2014/main" id="{0EB6BBDD-E60A-F614-ED87-86542F931EEF}"/>
                  </a:ext>
                </a:extLst>
              </p:cNvPr>
              <p:cNvSpPr txBox="1">
                <a:spLocks noRot="1" noChangeAspect="1" noMove="1" noResize="1" noEditPoints="1" noAdjustHandles="1" noChangeArrowheads="1" noChangeShapeType="1" noTextEdit="1"/>
              </p:cNvSpPr>
              <p:nvPr/>
            </p:nvSpPr>
            <p:spPr>
              <a:xfrm>
                <a:off x="2637324" y="2383031"/>
                <a:ext cx="6906170" cy="646331"/>
              </a:xfrm>
              <a:prstGeom prst="rect">
                <a:avLst/>
              </a:prstGeom>
              <a:blipFill>
                <a:blip r:embed="rId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03082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A3D0-4CE6-E30D-EC43-D1C9E93E0706}"/>
              </a:ext>
            </a:extLst>
          </p:cNvPr>
          <p:cNvSpPr>
            <a:spLocks noGrp="1"/>
          </p:cNvSpPr>
          <p:nvPr>
            <p:ph type="title"/>
          </p:nvPr>
        </p:nvSpPr>
        <p:spPr/>
        <p:txBody>
          <a:bodyPr/>
          <a:lstStyle/>
          <a:p>
            <a:r>
              <a:rPr lang="en-GB" dirty="0"/>
              <a:t>Capturing complexity</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EB6BBDD-E60A-F614-ED87-86542F931EEF}"/>
                  </a:ext>
                </a:extLst>
              </p:cNvPr>
              <p:cNvSpPr txBox="1"/>
              <p:nvPr/>
            </p:nvSpPr>
            <p:spPr>
              <a:xfrm>
                <a:off x="2637324" y="2383031"/>
                <a:ext cx="6906170" cy="64633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2400" i="1">
                          <a:latin typeface="Cambria Math" panose="02040503050406030204" pitchFamily="18" charset="0"/>
                          <a:ea typeface="Cambria Math" panose="02040503050406030204" pitchFamily="18" charset="0"/>
                        </a:rPr>
                        <m:t>𝑦</m:t>
                      </m:r>
                      <m:r>
                        <a:rPr lang="en-GB" sz="2400" i="1">
                          <a:latin typeface="Cambria Math" panose="02040503050406030204" pitchFamily="18" charset="0"/>
                          <a:ea typeface="Cambria Math" panose="02040503050406030204" pitchFamily="18" charset="0"/>
                        </a:rPr>
                        <m:t> = </m:t>
                      </m:r>
                      <m:r>
                        <a:rPr lang="en-GB" sz="2400" i="1">
                          <a:latin typeface="Cambria Math" panose="02040503050406030204" pitchFamily="18" charset="0"/>
                          <a:ea typeface="Cambria Math" panose="02040503050406030204" pitchFamily="18" charset="0"/>
                        </a:rPr>
                        <m:t>𝑐</m:t>
                      </m:r>
                      <m:r>
                        <a:rPr lang="en-GB" sz="2400" i="1">
                          <a:latin typeface="Cambria Math" panose="02040503050406030204" pitchFamily="18" charset="0"/>
                          <a:ea typeface="Cambria Math" panose="02040503050406030204" pitchFamily="18" charset="0"/>
                        </a:rPr>
                        <m:t> + </m:t>
                      </m:r>
                      <m:r>
                        <m:rPr>
                          <m:nor/>
                        </m:rPr>
                        <a:rPr lang="en-GB" sz="2400" smtClean="0">
                          <a:solidFill>
                            <a:schemeClr val="accent5"/>
                          </a:solidFill>
                          <a:latin typeface="Cambria Math" panose="02040503050406030204" pitchFamily="18" charset="0"/>
                          <a:ea typeface="Cambria Math" panose="02040503050406030204" pitchFamily="18" charset="0"/>
                        </a:rPr>
                        <m:t>sex</m:t>
                      </m:r>
                      <m:r>
                        <a:rPr lang="en-GB" sz="2400" i="1">
                          <a:solidFill>
                            <a:schemeClr val="accent5"/>
                          </a:solidFill>
                          <a:latin typeface="Cambria Math" panose="02040503050406030204" pitchFamily="18" charset="0"/>
                          <a:ea typeface="Cambria Math" panose="02040503050406030204" pitchFamily="18" charset="0"/>
                        </a:rPr>
                        <m:t> ×</m:t>
                      </m:r>
                      <m:sSub>
                        <m:sSubPr>
                          <m:ctrlPr>
                            <a:rPr lang="en-GB" sz="2400" i="1">
                              <a:solidFill>
                                <a:schemeClr val="accent5"/>
                              </a:solidFill>
                              <a:latin typeface="Cambria Math" panose="02040503050406030204" pitchFamily="18" charset="0"/>
                              <a:ea typeface="Cambria Math" panose="02040503050406030204" pitchFamily="18" charset="0"/>
                            </a:rPr>
                          </m:ctrlPr>
                        </m:sSubPr>
                        <m:e>
                          <m:r>
                            <a:rPr lang="en-GB" sz="2400" i="1">
                              <a:solidFill>
                                <a:schemeClr val="accent5"/>
                              </a:solidFill>
                              <a:latin typeface="Cambria Math" panose="02040503050406030204" pitchFamily="18" charset="0"/>
                              <a:ea typeface="Cambria Math" panose="02040503050406030204" pitchFamily="18" charset="0"/>
                            </a:rPr>
                            <m:t>𝑥</m:t>
                          </m:r>
                        </m:e>
                        <m:sub>
                          <m:r>
                            <m:rPr>
                              <m:nor/>
                            </m:rPr>
                            <a:rPr lang="en-GB" sz="2400">
                              <a:solidFill>
                                <a:schemeClr val="accent5"/>
                              </a:solidFill>
                              <a:latin typeface="Cambria Math" panose="02040503050406030204" pitchFamily="18" charset="0"/>
                              <a:ea typeface="Cambria Math" panose="02040503050406030204" pitchFamily="18" charset="0"/>
                            </a:rPr>
                            <m:t>sex</m:t>
                          </m:r>
                        </m:sub>
                      </m:sSub>
                      <m:r>
                        <a:rPr lang="en-GB" sz="2400" i="1">
                          <a:latin typeface="Cambria Math" panose="02040503050406030204" pitchFamily="18" charset="0"/>
                          <a:ea typeface="Cambria Math" panose="02040503050406030204" pitchFamily="18" charset="0"/>
                        </a:rPr>
                        <m:t> + </m:t>
                      </m:r>
                      <m:r>
                        <m:rPr>
                          <m:nor/>
                        </m:rPr>
                        <a:rPr lang="en-GB" sz="2400" smtClean="0">
                          <a:solidFill>
                            <a:schemeClr val="accent3"/>
                          </a:solidFill>
                          <a:latin typeface="Cambria Math" panose="02040503050406030204" pitchFamily="18" charset="0"/>
                          <a:ea typeface="Cambria Math" panose="02040503050406030204" pitchFamily="18" charset="0"/>
                        </a:rPr>
                        <m:t>race</m:t>
                      </m:r>
                      <m:r>
                        <a:rPr lang="en-GB" sz="2400" i="1">
                          <a:solidFill>
                            <a:schemeClr val="accent3"/>
                          </a:solidFill>
                          <a:latin typeface="Cambria Math" panose="02040503050406030204" pitchFamily="18" charset="0"/>
                          <a:ea typeface="Cambria Math" panose="02040503050406030204" pitchFamily="18" charset="0"/>
                        </a:rPr>
                        <m:t> ×</m:t>
                      </m:r>
                      <m:sSub>
                        <m:sSubPr>
                          <m:ctrlPr>
                            <a:rPr lang="en-GB" sz="2400" i="1">
                              <a:solidFill>
                                <a:schemeClr val="accent3"/>
                              </a:solidFill>
                              <a:latin typeface="Cambria Math" panose="02040503050406030204" pitchFamily="18" charset="0"/>
                              <a:ea typeface="Cambria Math" panose="02040503050406030204" pitchFamily="18" charset="0"/>
                            </a:rPr>
                          </m:ctrlPr>
                        </m:sSubPr>
                        <m:e>
                          <m:r>
                            <a:rPr lang="en-GB" sz="2400" i="1">
                              <a:solidFill>
                                <a:schemeClr val="accent3"/>
                              </a:solidFill>
                              <a:latin typeface="Cambria Math" panose="02040503050406030204" pitchFamily="18" charset="0"/>
                              <a:ea typeface="Cambria Math" panose="02040503050406030204" pitchFamily="18" charset="0"/>
                            </a:rPr>
                            <m:t>𝑥</m:t>
                          </m:r>
                        </m:e>
                        <m:sub>
                          <m:r>
                            <m:rPr>
                              <m:nor/>
                            </m:rPr>
                            <a:rPr lang="en-GB" sz="2400">
                              <a:solidFill>
                                <a:schemeClr val="accent3"/>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𝑒</m:t>
                      </m:r>
                    </m:oMath>
                  </m:oMathPara>
                </a14:m>
                <a:endParaRPr lang="en-GB" sz="2400" dirty="0">
                  <a:latin typeface="Cambria Math" panose="02040503050406030204" pitchFamily="18" charset="0"/>
                  <a:ea typeface="Cambria Math" panose="02040503050406030204" pitchFamily="18" charset="0"/>
                </a:endParaRPr>
              </a:p>
              <a:p>
                <a:endParaRPr lang="en-GB" dirty="0"/>
              </a:p>
            </p:txBody>
          </p:sp>
        </mc:Choice>
        <mc:Fallback xmlns="">
          <p:sp>
            <p:nvSpPr>
              <p:cNvPr id="4" name="TextBox 3">
                <a:extLst>
                  <a:ext uri="{FF2B5EF4-FFF2-40B4-BE49-F238E27FC236}">
                    <a16:creationId xmlns:a16="http://schemas.microsoft.com/office/drawing/2014/main" id="{0EB6BBDD-E60A-F614-ED87-86542F931EEF}"/>
                  </a:ext>
                </a:extLst>
              </p:cNvPr>
              <p:cNvSpPr txBox="1">
                <a:spLocks noRot="1" noChangeAspect="1" noMove="1" noResize="1" noEditPoints="1" noAdjustHandles="1" noChangeArrowheads="1" noChangeShapeType="1" noTextEdit="1"/>
              </p:cNvSpPr>
              <p:nvPr/>
            </p:nvSpPr>
            <p:spPr>
              <a:xfrm>
                <a:off x="2637324" y="2383031"/>
                <a:ext cx="6906170" cy="646331"/>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223A375-4102-F081-B803-F6A586183E36}"/>
                  </a:ext>
                </a:extLst>
              </p:cNvPr>
              <p:cNvSpPr txBox="1"/>
              <p:nvPr/>
            </p:nvSpPr>
            <p:spPr>
              <a:xfrm>
                <a:off x="1478602" y="3342540"/>
                <a:ext cx="9223614"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2400" i="1">
                          <a:latin typeface="Cambria Math" panose="02040503050406030204" pitchFamily="18" charset="0"/>
                          <a:ea typeface="Cambria Math" panose="02040503050406030204" pitchFamily="18" charset="0"/>
                        </a:rPr>
                        <m:t>𝑦</m:t>
                      </m:r>
                      <m:r>
                        <a:rPr lang="en-GB" sz="2400" i="1">
                          <a:latin typeface="Cambria Math" panose="02040503050406030204" pitchFamily="18" charset="0"/>
                          <a:ea typeface="Cambria Math" panose="02040503050406030204" pitchFamily="18" charset="0"/>
                        </a:rPr>
                        <m:t> = </m:t>
                      </m:r>
                      <m:r>
                        <a:rPr lang="en-GB" sz="2400" i="1">
                          <a:latin typeface="Cambria Math" panose="02040503050406030204" pitchFamily="18" charset="0"/>
                          <a:ea typeface="Cambria Math" panose="02040503050406030204" pitchFamily="18" charset="0"/>
                        </a:rPr>
                        <m:t>𝑐</m:t>
                      </m:r>
                      <m:r>
                        <a:rPr lang="en-GB" sz="2400" i="1">
                          <a:latin typeface="Cambria Math" panose="02040503050406030204" pitchFamily="18" charset="0"/>
                          <a:ea typeface="Cambria Math" panose="02040503050406030204" pitchFamily="18" charset="0"/>
                        </a:rPr>
                        <m:t> + </m:t>
                      </m:r>
                      <m:r>
                        <m:rPr>
                          <m:nor/>
                        </m:rPr>
                        <a:rPr lang="en-GB" sz="2400" smtClean="0">
                          <a:solidFill>
                            <a:schemeClr val="accent5"/>
                          </a:solidFill>
                          <a:latin typeface="Cambria Math" panose="02040503050406030204" pitchFamily="18" charset="0"/>
                          <a:ea typeface="Cambria Math" panose="02040503050406030204" pitchFamily="18" charset="0"/>
                        </a:rPr>
                        <m:t>sex</m:t>
                      </m:r>
                      <m:r>
                        <a:rPr lang="en-GB" sz="2400" i="1">
                          <a:solidFill>
                            <a:schemeClr val="accent5"/>
                          </a:solidFill>
                          <a:latin typeface="Cambria Math" panose="02040503050406030204" pitchFamily="18" charset="0"/>
                          <a:ea typeface="Cambria Math" panose="02040503050406030204" pitchFamily="18" charset="0"/>
                        </a:rPr>
                        <m:t> ×</m:t>
                      </m:r>
                      <m:sSub>
                        <m:sSubPr>
                          <m:ctrlPr>
                            <a:rPr lang="en-GB" sz="2400" i="1">
                              <a:solidFill>
                                <a:schemeClr val="accent5"/>
                              </a:solidFill>
                              <a:latin typeface="Cambria Math" panose="02040503050406030204" pitchFamily="18" charset="0"/>
                              <a:ea typeface="Cambria Math" panose="02040503050406030204" pitchFamily="18" charset="0"/>
                            </a:rPr>
                          </m:ctrlPr>
                        </m:sSubPr>
                        <m:e>
                          <m:r>
                            <a:rPr lang="en-GB" sz="2400" i="1">
                              <a:solidFill>
                                <a:schemeClr val="accent5"/>
                              </a:solidFill>
                              <a:latin typeface="Cambria Math" panose="02040503050406030204" pitchFamily="18" charset="0"/>
                              <a:ea typeface="Cambria Math" panose="02040503050406030204" pitchFamily="18" charset="0"/>
                            </a:rPr>
                            <m:t>𝑥</m:t>
                          </m:r>
                        </m:e>
                        <m:sub>
                          <m:r>
                            <m:rPr>
                              <m:nor/>
                            </m:rPr>
                            <a:rPr lang="en-GB" sz="2400">
                              <a:solidFill>
                                <a:schemeClr val="accent5"/>
                              </a:solidFill>
                              <a:latin typeface="Cambria Math" panose="02040503050406030204" pitchFamily="18" charset="0"/>
                              <a:ea typeface="Cambria Math" panose="02040503050406030204" pitchFamily="18" charset="0"/>
                            </a:rPr>
                            <m:t>sex</m:t>
                          </m:r>
                        </m:sub>
                      </m:sSub>
                      <m:r>
                        <a:rPr lang="en-GB" sz="2400" i="1">
                          <a:latin typeface="Cambria Math" panose="02040503050406030204" pitchFamily="18" charset="0"/>
                          <a:ea typeface="Cambria Math" panose="02040503050406030204" pitchFamily="18" charset="0"/>
                        </a:rPr>
                        <m:t> + </m:t>
                      </m:r>
                      <m:r>
                        <m:rPr>
                          <m:nor/>
                        </m:rPr>
                        <a:rPr lang="en-GB" sz="2400" smtClean="0">
                          <a:solidFill>
                            <a:schemeClr val="accent3"/>
                          </a:solidFill>
                          <a:latin typeface="Cambria Math" panose="02040503050406030204" pitchFamily="18" charset="0"/>
                          <a:ea typeface="Cambria Math" panose="02040503050406030204" pitchFamily="18" charset="0"/>
                        </a:rPr>
                        <m:t>race</m:t>
                      </m:r>
                      <m:r>
                        <a:rPr lang="en-GB" sz="2400" i="1">
                          <a:solidFill>
                            <a:schemeClr val="accent3"/>
                          </a:solidFill>
                          <a:latin typeface="Cambria Math" panose="02040503050406030204" pitchFamily="18" charset="0"/>
                          <a:ea typeface="Cambria Math" panose="02040503050406030204" pitchFamily="18" charset="0"/>
                        </a:rPr>
                        <m:t> ×</m:t>
                      </m:r>
                      <m:sSub>
                        <m:sSubPr>
                          <m:ctrlPr>
                            <a:rPr lang="en-GB" sz="2400" i="1">
                              <a:solidFill>
                                <a:schemeClr val="accent3"/>
                              </a:solidFill>
                              <a:latin typeface="Cambria Math" panose="02040503050406030204" pitchFamily="18" charset="0"/>
                              <a:ea typeface="Cambria Math" panose="02040503050406030204" pitchFamily="18" charset="0"/>
                            </a:rPr>
                          </m:ctrlPr>
                        </m:sSubPr>
                        <m:e>
                          <m:r>
                            <a:rPr lang="en-GB" sz="2400" i="1">
                              <a:solidFill>
                                <a:schemeClr val="accent3"/>
                              </a:solidFill>
                              <a:latin typeface="Cambria Math" panose="02040503050406030204" pitchFamily="18" charset="0"/>
                              <a:ea typeface="Cambria Math" panose="02040503050406030204" pitchFamily="18" charset="0"/>
                            </a:rPr>
                            <m:t>𝑥</m:t>
                          </m:r>
                        </m:e>
                        <m:sub>
                          <m:r>
                            <m:rPr>
                              <m:nor/>
                            </m:rPr>
                            <a:rPr lang="en-GB" sz="2400">
                              <a:solidFill>
                                <a:schemeClr val="accent3"/>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m:t>
                      </m:r>
                      <m:r>
                        <a:rPr lang="en-GB" sz="2400" i="1" smtClean="0">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sex</m:t>
                      </m:r>
                      <m:r>
                        <m:rPr>
                          <m:nor/>
                        </m:rPr>
                        <a:rPr lang="en-GB" sz="2400" i="1">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race</m:t>
                      </m:r>
                      <m:r>
                        <a:rPr lang="en-GB" sz="2400" i="1">
                          <a:solidFill>
                            <a:schemeClr val="accent4"/>
                          </a:solidFill>
                          <a:latin typeface="Cambria Math" panose="02040503050406030204" pitchFamily="18" charset="0"/>
                          <a:ea typeface="Cambria Math" panose="02040503050406030204" pitchFamily="18" charset="0"/>
                        </a:rPr>
                        <m:t>) ×</m:t>
                      </m:r>
                      <m:sSub>
                        <m:sSubPr>
                          <m:ctrlPr>
                            <a:rPr lang="en-GB" sz="2400" i="1">
                              <a:solidFill>
                                <a:schemeClr val="accent4"/>
                              </a:solidFill>
                              <a:latin typeface="Cambria Math" panose="02040503050406030204" pitchFamily="18" charset="0"/>
                              <a:ea typeface="Cambria Math" panose="02040503050406030204" pitchFamily="18" charset="0"/>
                            </a:rPr>
                          </m:ctrlPr>
                        </m:sSubPr>
                        <m:e>
                          <m:r>
                            <a:rPr lang="en-GB" sz="2400" i="1">
                              <a:solidFill>
                                <a:schemeClr val="accent4"/>
                              </a:solidFill>
                              <a:latin typeface="Cambria Math" panose="02040503050406030204" pitchFamily="18" charset="0"/>
                              <a:ea typeface="Cambria Math" panose="02040503050406030204" pitchFamily="18" charset="0"/>
                            </a:rPr>
                            <m:t>𝑥</m:t>
                          </m:r>
                        </m:e>
                        <m:sub>
                          <m:r>
                            <m:rPr>
                              <m:nor/>
                            </m:rPr>
                            <a:rPr lang="en-GB" sz="2400">
                              <a:solidFill>
                                <a:schemeClr val="accent4"/>
                              </a:solidFill>
                              <a:latin typeface="Cambria Math" panose="02040503050406030204" pitchFamily="18" charset="0"/>
                              <a:ea typeface="Cambria Math" panose="02040503050406030204" pitchFamily="18" charset="0"/>
                            </a:rPr>
                            <m:t>sex</m:t>
                          </m:r>
                          <m:r>
                            <m:rPr>
                              <m:nor/>
                            </m:rPr>
                            <a:rPr lang="en-GB" sz="2400" i="1">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𝑒</m:t>
                      </m:r>
                    </m:oMath>
                  </m:oMathPara>
                </a14:m>
                <a:endParaRPr lang="en-GB" sz="2400" dirty="0">
                  <a:latin typeface="Cambria Math" panose="02040503050406030204" pitchFamily="18" charset="0"/>
                  <a:ea typeface="Cambria Math" panose="02040503050406030204" pitchFamily="18" charset="0"/>
                </a:endParaRPr>
              </a:p>
            </p:txBody>
          </p:sp>
        </mc:Choice>
        <mc:Fallback xmlns="">
          <p:sp>
            <p:nvSpPr>
              <p:cNvPr id="3" name="TextBox 2">
                <a:extLst>
                  <a:ext uri="{FF2B5EF4-FFF2-40B4-BE49-F238E27FC236}">
                    <a16:creationId xmlns:a16="http://schemas.microsoft.com/office/drawing/2014/main" id="{2223A375-4102-F081-B803-F6A586183E36}"/>
                  </a:ext>
                </a:extLst>
              </p:cNvPr>
              <p:cNvSpPr txBox="1">
                <a:spLocks noRot="1" noChangeAspect="1" noMove="1" noResize="1" noEditPoints="1" noAdjustHandles="1" noChangeArrowheads="1" noChangeShapeType="1" noTextEdit="1"/>
              </p:cNvSpPr>
              <p:nvPr/>
            </p:nvSpPr>
            <p:spPr>
              <a:xfrm>
                <a:off x="1478602" y="3342540"/>
                <a:ext cx="9223614" cy="369332"/>
              </a:xfrm>
              <a:prstGeom prst="rect">
                <a:avLst/>
              </a:prstGeom>
              <a:blipFill>
                <a:blip r:embed="rId4"/>
                <a:stretch>
                  <a:fillRect l="-330" b="-37705"/>
                </a:stretch>
              </a:blipFill>
            </p:spPr>
            <p:txBody>
              <a:bodyPr/>
              <a:lstStyle/>
              <a:p>
                <a:r>
                  <a:rPr lang="en-GB">
                    <a:noFill/>
                  </a:rPr>
                  <a:t> </a:t>
                </a:r>
              </a:p>
            </p:txBody>
          </p:sp>
        </mc:Fallback>
      </mc:AlternateContent>
    </p:spTree>
    <p:extLst>
      <p:ext uri="{BB962C8B-B14F-4D97-AF65-F5344CB8AC3E}">
        <p14:creationId xmlns:p14="http://schemas.microsoft.com/office/powerpoint/2010/main" val="3247440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2475B-B1F3-868A-DF82-B453945A84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4354B3-3E08-C0BA-F267-046F32094A91}"/>
              </a:ext>
            </a:extLst>
          </p:cNvPr>
          <p:cNvSpPr>
            <a:spLocks noGrp="1"/>
          </p:cNvSpPr>
          <p:nvPr>
            <p:ph type="title"/>
          </p:nvPr>
        </p:nvSpPr>
        <p:spPr/>
        <p:txBody>
          <a:bodyPr/>
          <a:lstStyle/>
          <a:p>
            <a:r>
              <a:rPr lang="en-GB" dirty="0"/>
              <a:t>Capturing complexity</a:t>
            </a:r>
          </a:p>
        </p:txBody>
      </p:sp>
      <p:sp>
        <p:nvSpPr>
          <p:cNvPr id="3" name="Text Placeholder 2">
            <a:extLst>
              <a:ext uri="{FF2B5EF4-FFF2-40B4-BE49-F238E27FC236}">
                <a16:creationId xmlns:a16="http://schemas.microsoft.com/office/drawing/2014/main" id="{CE7E6281-C6A2-4255-CEE0-85621A50C163}"/>
              </a:ext>
            </a:extLst>
          </p:cNvPr>
          <p:cNvSpPr>
            <a:spLocks noGrp="1"/>
          </p:cNvSpPr>
          <p:nvPr>
            <p:ph type="body" sz="quarter" idx="10"/>
          </p:nvPr>
        </p:nvSpPr>
        <p:spPr>
          <a:xfrm>
            <a:off x="1046163" y="2168525"/>
            <a:ext cx="10026650" cy="3559543"/>
          </a:xfrm>
        </p:spPr>
        <p:txBody>
          <a:bodyPr>
            <a:normAutofit/>
          </a:bodyPr>
          <a:lstStyle/>
          <a:p>
            <a:pPr algn="ctr"/>
            <a:r>
              <a:rPr lang="en-GB" sz="2000" dirty="0"/>
              <a:t>Weldon argues that it would be an error to equate this interaction term with an intersectional effect, and that “intersectional effects </a:t>
            </a:r>
            <a:r>
              <a:rPr lang="en-GB" sz="2000" i="1" dirty="0"/>
              <a:t>are by definition </a:t>
            </a:r>
            <a:r>
              <a:rPr lang="en-GB" sz="2000" dirty="0"/>
              <a:t>effects that cannot be derived as any function of gender, race, and class considered independently […]. </a:t>
            </a:r>
          </a:p>
          <a:p>
            <a:pPr algn="ctr"/>
            <a:endParaRPr lang="en-GB" sz="2000" dirty="0"/>
          </a:p>
          <a:p>
            <a:pPr algn="ctr"/>
            <a:r>
              <a:rPr lang="en-GB" sz="2000" dirty="0"/>
              <a:t>No mathematical manipulation of the effects of gender and race will completely capture the way they combine: Intersectional effects are </a:t>
            </a:r>
            <a:r>
              <a:rPr lang="en-GB" sz="2000" i="1" dirty="0"/>
              <a:t>qualitatively different </a:t>
            </a:r>
            <a:r>
              <a:rPr lang="en-GB" sz="2000" dirty="0"/>
              <a:t>from independent or additive effects” (page 243, emphasis in the original). </a:t>
            </a:r>
          </a:p>
          <a:p>
            <a:pPr algn="ctr"/>
            <a:endParaRPr lang="en-GB" sz="2000" dirty="0"/>
          </a:p>
          <a:p>
            <a:pPr algn="ctr"/>
            <a:endParaRPr lang="en-GB" sz="2000" dirty="0"/>
          </a:p>
        </p:txBody>
      </p:sp>
    </p:spTree>
    <p:extLst>
      <p:ext uri="{BB962C8B-B14F-4D97-AF65-F5344CB8AC3E}">
        <p14:creationId xmlns:p14="http://schemas.microsoft.com/office/powerpoint/2010/main" val="381572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A3D0-4CE6-E30D-EC43-D1C9E93E0706}"/>
              </a:ext>
            </a:extLst>
          </p:cNvPr>
          <p:cNvSpPr>
            <a:spLocks noGrp="1"/>
          </p:cNvSpPr>
          <p:nvPr>
            <p:ph type="title"/>
          </p:nvPr>
        </p:nvSpPr>
        <p:spPr/>
        <p:txBody>
          <a:bodyPr/>
          <a:lstStyle/>
          <a:p>
            <a:r>
              <a:rPr lang="en-GB" dirty="0"/>
              <a:t>Capturing complexity</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EB6BBDD-E60A-F614-ED87-86542F931EEF}"/>
                  </a:ext>
                </a:extLst>
              </p:cNvPr>
              <p:cNvSpPr txBox="1"/>
              <p:nvPr/>
            </p:nvSpPr>
            <p:spPr>
              <a:xfrm>
                <a:off x="2637324" y="2383031"/>
                <a:ext cx="6906170" cy="64633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2400" i="1">
                          <a:latin typeface="Cambria Math" panose="02040503050406030204" pitchFamily="18" charset="0"/>
                          <a:ea typeface="Cambria Math" panose="02040503050406030204" pitchFamily="18" charset="0"/>
                        </a:rPr>
                        <m:t>𝑦</m:t>
                      </m:r>
                      <m:r>
                        <a:rPr lang="en-GB" sz="2400" i="1">
                          <a:latin typeface="Cambria Math" panose="02040503050406030204" pitchFamily="18" charset="0"/>
                          <a:ea typeface="Cambria Math" panose="02040503050406030204" pitchFamily="18" charset="0"/>
                        </a:rPr>
                        <m:t> = </m:t>
                      </m:r>
                      <m:r>
                        <a:rPr lang="en-GB" sz="2400" i="1">
                          <a:latin typeface="Cambria Math" panose="02040503050406030204" pitchFamily="18" charset="0"/>
                          <a:ea typeface="Cambria Math" panose="02040503050406030204" pitchFamily="18" charset="0"/>
                        </a:rPr>
                        <m:t>𝑐</m:t>
                      </m:r>
                      <m:r>
                        <a:rPr lang="en-GB" sz="2400" i="1">
                          <a:latin typeface="Cambria Math" panose="02040503050406030204" pitchFamily="18" charset="0"/>
                          <a:ea typeface="Cambria Math" panose="02040503050406030204" pitchFamily="18" charset="0"/>
                        </a:rPr>
                        <m:t> + </m:t>
                      </m:r>
                      <m:r>
                        <m:rPr>
                          <m:nor/>
                        </m:rPr>
                        <a:rPr lang="en-GB" sz="2400" smtClean="0">
                          <a:solidFill>
                            <a:schemeClr val="accent5"/>
                          </a:solidFill>
                          <a:latin typeface="Cambria Math" panose="02040503050406030204" pitchFamily="18" charset="0"/>
                          <a:ea typeface="Cambria Math" panose="02040503050406030204" pitchFamily="18" charset="0"/>
                        </a:rPr>
                        <m:t>sex</m:t>
                      </m:r>
                      <m:r>
                        <a:rPr lang="en-GB" sz="2400" i="1">
                          <a:solidFill>
                            <a:schemeClr val="accent5"/>
                          </a:solidFill>
                          <a:latin typeface="Cambria Math" panose="02040503050406030204" pitchFamily="18" charset="0"/>
                          <a:ea typeface="Cambria Math" panose="02040503050406030204" pitchFamily="18" charset="0"/>
                        </a:rPr>
                        <m:t> ×</m:t>
                      </m:r>
                      <m:sSub>
                        <m:sSubPr>
                          <m:ctrlPr>
                            <a:rPr lang="en-GB" sz="2400" i="1">
                              <a:solidFill>
                                <a:schemeClr val="accent5"/>
                              </a:solidFill>
                              <a:latin typeface="Cambria Math" panose="02040503050406030204" pitchFamily="18" charset="0"/>
                              <a:ea typeface="Cambria Math" panose="02040503050406030204" pitchFamily="18" charset="0"/>
                            </a:rPr>
                          </m:ctrlPr>
                        </m:sSubPr>
                        <m:e>
                          <m:r>
                            <a:rPr lang="en-GB" sz="2400" i="1">
                              <a:solidFill>
                                <a:schemeClr val="accent5"/>
                              </a:solidFill>
                              <a:latin typeface="Cambria Math" panose="02040503050406030204" pitchFamily="18" charset="0"/>
                              <a:ea typeface="Cambria Math" panose="02040503050406030204" pitchFamily="18" charset="0"/>
                            </a:rPr>
                            <m:t>𝑥</m:t>
                          </m:r>
                        </m:e>
                        <m:sub>
                          <m:r>
                            <m:rPr>
                              <m:nor/>
                            </m:rPr>
                            <a:rPr lang="en-GB" sz="2400">
                              <a:solidFill>
                                <a:schemeClr val="accent5"/>
                              </a:solidFill>
                              <a:latin typeface="Cambria Math" panose="02040503050406030204" pitchFamily="18" charset="0"/>
                              <a:ea typeface="Cambria Math" panose="02040503050406030204" pitchFamily="18" charset="0"/>
                            </a:rPr>
                            <m:t>sex</m:t>
                          </m:r>
                        </m:sub>
                      </m:sSub>
                      <m:r>
                        <a:rPr lang="en-GB" sz="2400" i="1">
                          <a:latin typeface="Cambria Math" panose="02040503050406030204" pitchFamily="18" charset="0"/>
                          <a:ea typeface="Cambria Math" panose="02040503050406030204" pitchFamily="18" charset="0"/>
                        </a:rPr>
                        <m:t> + </m:t>
                      </m:r>
                      <m:r>
                        <m:rPr>
                          <m:nor/>
                        </m:rPr>
                        <a:rPr lang="en-GB" sz="2400" smtClean="0">
                          <a:solidFill>
                            <a:schemeClr val="accent3"/>
                          </a:solidFill>
                          <a:latin typeface="Cambria Math" panose="02040503050406030204" pitchFamily="18" charset="0"/>
                          <a:ea typeface="Cambria Math" panose="02040503050406030204" pitchFamily="18" charset="0"/>
                        </a:rPr>
                        <m:t>race</m:t>
                      </m:r>
                      <m:r>
                        <a:rPr lang="en-GB" sz="2400" i="1">
                          <a:solidFill>
                            <a:schemeClr val="accent3"/>
                          </a:solidFill>
                          <a:latin typeface="Cambria Math" panose="02040503050406030204" pitchFamily="18" charset="0"/>
                          <a:ea typeface="Cambria Math" panose="02040503050406030204" pitchFamily="18" charset="0"/>
                        </a:rPr>
                        <m:t> ×</m:t>
                      </m:r>
                      <m:sSub>
                        <m:sSubPr>
                          <m:ctrlPr>
                            <a:rPr lang="en-GB" sz="2400" i="1">
                              <a:solidFill>
                                <a:schemeClr val="accent3"/>
                              </a:solidFill>
                              <a:latin typeface="Cambria Math" panose="02040503050406030204" pitchFamily="18" charset="0"/>
                              <a:ea typeface="Cambria Math" panose="02040503050406030204" pitchFamily="18" charset="0"/>
                            </a:rPr>
                          </m:ctrlPr>
                        </m:sSubPr>
                        <m:e>
                          <m:r>
                            <a:rPr lang="en-GB" sz="2400" i="1">
                              <a:solidFill>
                                <a:schemeClr val="accent3"/>
                              </a:solidFill>
                              <a:latin typeface="Cambria Math" panose="02040503050406030204" pitchFamily="18" charset="0"/>
                              <a:ea typeface="Cambria Math" panose="02040503050406030204" pitchFamily="18" charset="0"/>
                            </a:rPr>
                            <m:t>𝑥</m:t>
                          </m:r>
                        </m:e>
                        <m:sub>
                          <m:r>
                            <m:rPr>
                              <m:nor/>
                            </m:rPr>
                            <a:rPr lang="en-GB" sz="2400">
                              <a:solidFill>
                                <a:schemeClr val="accent3"/>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𝑒</m:t>
                      </m:r>
                    </m:oMath>
                  </m:oMathPara>
                </a14:m>
                <a:endParaRPr lang="en-GB" sz="2400" dirty="0">
                  <a:latin typeface="Cambria Math" panose="02040503050406030204" pitchFamily="18" charset="0"/>
                  <a:ea typeface="Cambria Math" panose="02040503050406030204" pitchFamily="18" charset="0"/>
                </a:endParaRPr>
              </a:p>
              <a:p>
                <a:endParaRPr lang="en-GB" dirty="0"/>
              </a:p>
            </p:txBody>
          </p:sp>
        </mc:Choice>
        <mc:Fallback xmlns="">
          <p:sp>
            <p:nvSpPr>
              <p:cNvPr id="4" name="TextBox 3">
                <a:extLst>
                  <a:ext uri="{FF2B5EF4-FFF2-40B4-BE49-F238E27FC236}">
                    <a16:creationId xmlns:a16="http://schemas.microsoft.com/office/drawing/2014/main" id="{0EB6BBDD-E60A-F614-ED87-86542F931EEF}"/>
                  </a:ext>
                </a:extLst>
              </p:cNvPr>
              <p:cNvSpPr txBox="1">
                <a:spLocks noRot="1" noChangeAspect="1" noMove="1" noResize="1" noEditPoints="1" noAdjustHandles="1" noChangeArrowheads="1" noChangeShapeType="1" noTextEdit="1"/>
              </p:cNvSpPr>
              <p:nvPr/>
            </p:nvSpPr>
            <p:spPr>
              <a:xfrm>
                <a:off x="2637324" y="2383031"/>
                <a:ext cx="6906170" cy="646331"/>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223A375-4102-F081-B803-F6A586183E36}"/>
                  </a:ext>
                </a:extLst>
              </p:cNvPr>
              <p:cNvSpPr txBox="1"/>
              <p:nvPr/>
            </p:nvSpPr>
            <p:spPr>
              <a:xfrm>
                <a:off x="1478602" y="3342540"/>
                <a:ext cx="9223614"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2400" i="1">
                          <a:latin typeface="Cambria Math" panose="02040503050406030204" pitchFamily="18" charset="0"/>
                          <a:ea typeface="Cambria Math" panose="02040503050406030204" pitchFamily="18" charset="0"/>
                        </a:rPr>
                        <m:t>𝑦</m:t>
                      </m:r>
                      <m:r>
                        <a:rPr lang="en-GB" sz="2400" i="1">
                          <a:latin typeface="Cambria Math" panose="02040503050406030204" pitchFamily="18" charset="0"/>
                          <a:ea typeface="Cambria Math" panose="02040503050406030204" pitchFamily="18" charset="0"/>
                        </a:rPr>
                        <m:t> = </m:t>
                      </m:r>
                      <m:r>
                        <a:rPr lang="en-GB" sz="2400" i="1">
                          <a:latin typeface="Cambria Math" panose="02040503050406030204" pitchFamily="18" charset="0"/>
                          <a:ea typeface="Cambria Math" panose="02040503050406030204" pitchFamily="18" charset="0"/>
                        </a:rPr>
                        <m:t>𝑐</m:t>
                      </m:r>
                      <m:r>
                        <a:rPr lang="en-GB" sz="2400" i="1">
                          <a:latin typeface="Cambria Math" panose="02040503050406030204" pitchFamily="18" charset="0"/>
                          <a:ea typeface="Cambria Math" panose="02040503050406030204" pitchFamily="18" charset="0"/>
                        </a:rPr>
                        <m:t> + </m:t>
                      </m:r>
                      <m:r>
                        <m:rPr>
                          <m:nor/>
                        </m:rPr>
                        <a:rPr lang="en-GB" sz="2400" smtClean="0">
                          <a:solidFill>
                            <a:schemeClr val="accent5"/>
                          </a:solidFill>
                          <a:latin typeface="Cambria Math" panose="02040503050406030204" pitchFamily="18" charset="0"/>
                          <a:ea typeface="Cambria Math" panose="02040503050406030204" pitchFamily="18" charset="0"/>
                        </a:rPr>
                        <m:t>sex</m:t>
                      </m:r>
                      <m:r>
                        <a:rPr lang="en-GB" sz="2400" i="1">
                          <a:solidFill>
                            <a:schemeClr val="accent5"/>
                          </a:solidFill>
                          <a:latin typeface="Cambria Math" panose="02040503050406030204" pitchFamily="18" charset="0"/>
                          <a:ea typeface="Cambria Math" panose="02040503050406030204" pitchFamily="18" charset="0"/>
                        </a:rPr>
                        <m:t> ×</m:t>
                      </m:r>
                      <m:sSub>
                        <m:sSubPr>
                          <m:ctrlPr>
                            <a:rPr lang="en-GB" sz="2400" i="1">
                              <a:solidFill>
                                <a:schemeClr val="accent5"/>
                              </a:solidFill>
                              <a:latin typeface="Cambria Math" panose="02040503050406030204" pitchFamily="18" charset="0"/>
                              <a:ea typeface="Cambria Math" panose="02040503050406030204" pitchFamily="18" charset="0"/>
                            </a:rPr>
                          </m:ctrlPr>
                        </m:sSubPr>
                        <m:e>
                          <m:r>
                            <a:rPr lang="en-GB" sz="2400" i="1">
                              <a:solidFill>
                                <a:schemeClr val="accent5"/>
                              </a:solidFill>
                              <a:latin typeface="Cambria Math" panose="02040503050406030204" pitchFamily="18" charset="0"/>
                              <a:ea typeface="Cambria Math" panose="02040503050406030204" pitchFamily="18" charset="0"/>
                            </a:rPr>
                            <m:t>𝑥</m:t>
                          </m:r>
                        </m:e>
                        <m:sub>
                          <m:r>
                            <m:rPr>
                              <m:nor/>
                            </m:rPr>
                            <a:rPr lang="en-GB" sz="2400">
                              <a:solidFill>
                                <a:schemeClr val="accent5"/>
                              </a:solidFill>
                              <a:latin typeface="Cambria Math" panose="02040503050406030204" pitchFamily="18" charset="0"/>
                              <a:ea typeface="Cambria Math" panose="02040503050406030204" pitchFamily="18" charset="0"/>
                            </a:rPr>
                            <m:t>sex</m:t>
                          </m:r>
                        </m:sub>
                      </m:sSub>
                      <m:r>
                        <a:rPr lang="en-GB" sz="2400" i="1">
                          <a:latin typeface="Cambria Math" panose="02040503050406030204" pitchFamily="18" charset="0"/>
                          <a:ea typeface="Cambria Math" panose="02040503050406030204" pitchFamily="18" charset="0"/>
                        </a:rPr>
                        <m:t> + </m:t>
                      </m:r>
                      <m:r>
                        <m:rPr>
                          <m:nor/>
                        </m:rPr>
                        <a:rPr lang="en-GB" sz="2400" smtClean="0">
                          <a:solidFill>
                            <a:schemeClr val="accent3"/>
                          </a:solidFill>
                          <a:latin typeface="Cambria Math" panose="02040503050406030204" pitchFamily="18" charset="0"/>
                          <a:ea typeface="Cambria Math" panose="02040503050406030204" pitchFamily="18" charset="0"/>
                        </a:rPr>
                        <m:t>race</m:t>
                      </m:r>
                      <m:r>
                        <a:rPr lang="en-GB" sz="2400" i="1">
                          <a:solidFill>
                            <a:schemeClr val="accent3"/>
                          </a:solidFill>
                          <a:latin typeface="Cambria Math" panose="02040503050406030204" pitchFamily="18" charset="0"/>
                          <a:ea typeface="Cambria Math" panose="02040503050406030204" pitchFamily="18" charset="0"/>
                        </a:rPr>
                        <m:t> ×</m:t>
                      </m:r>
                      <m:sSub>
                        <m:sSubPr>
                          <m:ctrlPr>
                            <a:rPr lang="en-GB" sz="2400" i="1">
                              <a:solidFill>
                                <a:schemeClr val="accent3"/>
                              </a:solidFill>
                              <a:latin typeface="Cambria Math" panose="02040503050406030204" pitchFamily="18" charset="0"/>
                              <a:ea typeface="Cambria Math" panose="02040503050406030204" pitchFamily="18" charset="0"/>
                            </a:rPr>
                          </m:ctrlPr>
                        </m:sSubPr>
                        <m:e>
                          <m:r>
                            <a:rPr lang="en-GB" sz="2400" i="1">
                              <a:solidFill>
                                <a:schemeClr val="accent3"/>
                              </a:solidFill>
                              <a:latin typeface="Cambria Math" panose="02040503050406030204" pitchFamily="18" charset="0"/>
                              <a:ea typeface="Cambria Math" panose="02040503050406030204" pitchFamily="18" charset="0"/>
                            </a:rPr>
                            <m:t>𝑥</m:t>
                          </m:r>
                        </m:e>
                        <m:sub>
                          <m:r>
                            <m:rPr>
                              <m:nor/>
                            </m:rPr>
                            <a:rPr lang="en-GB" sz="2400">
                              <a:solidFill>
                                <a:schemeClr val="accent3"/>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m:t>
                      </m:r>
                      <m:r>
                        <a:rPr lang="en-GB" sz="2400" i="1" smtClean="0">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sex</m:t>
                      </m:r>
                      <m:r>
                        <m:rPr>
                          <m:nor/>
                        </m:rPr>
                        <a:rPr lang="en-GB" sz="2400" i="1">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race</m:t>
                      </m:r>
                      <m:r>
                        <a:rPr lang="en-GB" sz="2400" i="1">
                          <a:solidFill>
                            <a:schemeClr val="accent4"/>
                          </a:solidFill>
                          <a:latin typeface="Cambria Math" panose="02040503050406030204" pitchFamily="18" charset="0"/>
                          <a:ea typeface="Cambria Math" panose="02040503050406030204" pitchFamily="18" charset="0"/>
                        </a:rPr>
                        <m:t>) ×</m:t>
                      </m:r>
                      <m:sSub>
                        <m:sSubPr>
                          <m:ctrlPr>
                            <a:rPr lang="en-GB" sz="2400" i="1">
                              <a:solidFill>
                                <a:schemeClr val="accent4"/>
                              </a:solidFill>
                              <a:latin typeface="Cambria Math" panose="02040503050406030204" pitchFamily="18" charset="0"/>
                              <a:ea typeface="Cambria Math" panose="02040503050406030204" pitchFamily="18" charset="0"/>
                            </a:rPr>
                          </m:ctrlPr>
                        </m:sSubPr>
                        <m:e>
                          <m:r>
                            <a:rPr lang="en-GB" sz="2400" i="1">
                              <a:solidFill>
                                <a:schemeClr val="accent4"/>
                              </a:solidFill>
                              <a:latin typeface="Cambria Math" panose="02040503050406030204" pitchFamily="18" charset="0"/>
                              <a:ea typeface="Cambria Math" panose="02040503050406030204" pitchFamily="18" charset="0"/>
                            </a:rPr>
                            <m:t>𝑥</m:t>
                          </m:r>
                        </m:e>
                        <m:sub>
                          <m:r>
                            <m:rPr>
                              <m:nor/>
                            </m:rPr>
                            <a:rPr lang="en-GB" sz="2400">
                              <a:solidFill>
                                <a:schemeClr val="accent4"/>
                              </a:solidFill>
                              <a:latin typeface="Cambria Math" panose="02040503050406030204" pitchFamily="18" charset="0"/>
                              <a:ea typeface="Cambria Math" panose="02040503050406030204" pitchFamily="18" charset="0"/>
                            </a:rPr>
                            <m:t>sex</m:t>
                          </m:r>
                          <m:r>
                            <m:rPr>
                              <m:nor/>
                            </m:rPr>
                            <a:rPr lang="en-GB" sz="2400" i="1">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𝑒</m:t>
                      </m:r>
                    </m:oMath>
                  </m:oMathPara>
                </a14:m>
                <a:endParaRPr lang="en-GB" sz="2400" dirty="0">
                  <a:latin typeface="Cambria Math" panose="02040503050406030204" pitchFamily="18" charset="0"/>
                  <a:ea typeface="Cambria Math" panose="02040503050406030204" pitchFamily="18" charset="0"/>
                </a:endParaRPr>
              </a:p>
            </p:txBody>
          </p:sp>
        </mc:Choice>
        <mc:Fallback xmlns="">
          <p:sp>
            <p:nvSpPr>
              <p:cNvPr id="3" name="TextBox 2">
                <a:extLst>
                  <a:ext uri="{FF2B5EF4-FFF2-40B4-BE49-F238E27FC236}">
                    <a16:creationId xmlns:a16="http://schemas.microsoft.com/office/drawing/2014/main" id="{2223A375-4102-F081-B803-F6A586183E36}"/>
                  </a:ext>
                </a:extLst>
              </p:cNvPr>
              <p:cNvSpPr txBox="1">
                <a:spLocks noRot="1" noChangeAspect="1" noMove="1" noResize="1" noEditPoints="1" noAdjustHandles="1" noChangeArrowheads="1" noChangeShapeType="1" noTextEdit="1"/>
              </p:cNvSpPr>
              <p:nvPr/>
            </p:nvSpPr>
            <p:spPr>
              <a:xfrm>
                <a:off x="1478602" y="3342540"/>
                <a:ext cx="9223614" cy="369332"/>
              </a:xfrm>
              <a:prstGeom prst="rect">
                <a:avLst/>
              </a:prstGeom>
              <a:blipFill>
                <a:blip r:embed="rId4"/>
                <a:stretch>
                  <a:fillRect l="-330" b="-3770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9A41C1A-CD89-1F74-5874-BB5F80798F58}"/>
                  </a:ext>
                </a:extLst>
              </p:cNvPr>
              <p:cNvSpPr txBox="1"/>
              <p:nvPr/>
            </p:nvSpPr>
            <p:spPr>
              <a:xfrm>
                <a:off x="927859" y="4416382"/>
                <a:ext cx="10325100" cy="110761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2400" i="1" smtClean="0">
                          <a:latin typeface="Cambria Math" panose="02040503050406030204" pitchFamily="18" charset="0"/>
                          <a:ea typeface="Cambria Math" panose="02040503050406030204" pitchFamily="18" charset="0"/>
                        </a:rPr>
                        <m:t>𝑦</m:t>
                      </m:r>
                      <m:r>
                        <a:rPr lang="en-GB" sz="2400" i="1" smtClean="0">
                          <a:latin typeface="Cambria Math" panose="02040503050406030204" pitchFamily="18" charset="0"/>
                          <a:ea typeface="Cambria Math" panose="02040503050406030204" pitchFamily="18" charset="0"/>
                        </a:rPr>
                        <m:t>= </m:t>
                      </m:r>
                      <m:r>
                        <a:rPr lang="en-GB" sz="2400" i="1" smtClean="0">
                          <a:latin typeface="Cambria Math" panose="02040503050406030204" pitchFamily="18" charset="0"/>
                          <a:ea typeface="Cambria Math" panose="02040503050406030204" pitchFamily="18" charset="0"/>
                        </a:rPr>
                        <m:t>𝑐</m:t>
                      </m:r>
                      <m:r>
                        <a:rPr lang="en-GB" sz="2400" i="1" smtClean="0">
                          <a:latin typeface="Cambria Math" panose="02040503050406030204" pitchFamily="18" charset="0"/>
                          <a:ea typeface="Cambria Math" panose="02040503050406030204" pitchFamily="18" charset="0"/>
                        </a:rPr>
                        <m:t> + </m:t>
                      </m:r>
                      <m:r>
                        <m:rPr>
                          <m:nor/>
                        </m:rPr>
                        <a:rPr lang="en-GB" sz="2400" smtClean="0">
                          <a:solidFill>
                            <a:schemeClr val="accent5"/>
                          </a:solidFill>
                          <a:latin typeface="Cambria Math" panose="02040503050406030204" pitchFamily="18" charset="0"/>
                          <a:ea typeface="Cambria Math" panose="02040503050406030204" pitchFamily="18" charset="0"/>
                        </a:rPr>
                        <m:t>sex</m:t>
                      </m:r>
                      <m:r>
                        <a:rPr lang="en-GB" sz="2400" i="1">
                          <a:solidFill>
                            <a:schemeClr val="accent5"/>
                          </a:solidFill>
                          <a:latin typeface="Cambria Math" panose="02040503050406030204" pitchFamily="18" charset="0"/>
                          <a:ea typeface="Cambria Math" panose="02040503050406030204" pitchFamily="18" charset="0"/>
                        </a:rPr>
                        <m:t>×</m:t>
                      </m:r>
                      <m:sSub>
                        <m:sSubPr>
                          <m:ctrlPr>
                            <a:rPr lang="en-GB" sz="2400" i="1">
                              <a:solidFill>
                                <a:schemeClr val="accent5"/>
                              </a:solidFill>
                              <a:latin typeface="Cambria Math" panose="02040503050406030204" pitchFamily="18" charset="0"/>
                              <a:ea typeface="Cambria Math" panose="02040503050406030204" pitchFamily="18" charset="0"/>
                            </a:rPr>
                          </m:ctrlPr>
                        </m:sSubPr>
                        <m:e>
                          <m:r>
                            <a:rPr lang="en-GB" sz="2400" i="1">
                              <a:solidFill>
                                <a:schemeClr val="accent5"/>
                              </a:solidFill>
                              <a:latin typeface="Cambria Math" panose="02040503050406030204" pitchFamily="18" charset="0"/>
                              <a:ea typeface="Cambria Math" panose="02040503050406030204" pitchFamily="18" charset="0"/>
                            </a:rPr>
                            <m:t>𝑥</m:t>
                          </m:r>
                        </m:e>
                        <m:sub>
                          <m:r>
                            <m:rPr>
                              <m:nor/>
                            </m:rPr>
                            <a:rPr lang="en-GB" sz="2400">
                              <a:solidFill>
                                <a:schemeClr val="accent5"/>
                              </a:solidFill>
                              <a:latin typeface="Cambria Math" panose="02040503050406030204" pitchFamily="18" charset="0"/>
                              <a:ea typeface="Cambria Math" panose="02040503050406030204" pitchFamily="18" charset="0"/>
                            </a:rPr>
                            <m:t>sex</m:t>
                          </m:r>
                        </m:sub>
                      </m:sSub>
                      <m:r>
                        <a:rPr lang="en-GB" sz="2400" i="1">
                          <a:latin typeface="Cambria Math" panose="02040503050406030204" pitchFamily="18" charset="0"/>
                          <a:ea typeface="Cambria Math" panose="02040503050406030204" pitchFamily="18" charset="0"/>
                        </a:rPr>
                        <m:t> + </m:t>
                      </m:r>
                      <m:r>
                        <m:rPr>
                          <m:nor/>
                        </m:rPr>
                        <a:rPr lang="en-GB" sz="2400" smtClean="0">
                          <a:solidFill>
                            <a:schemeClr val="accent3"/>
                          </a:solidFill>
                          <a:latin typeface="Cambria Math" panose="02040503050406030204" pitchFamily="18" charset="0"/>
                          <a:ea typeface="Cambria Math" panose="02040503050406030204" pitchFamily="18" charset="0"/>
                        </a:rPr>
                        <m:t>race</m:t>
                      </m:r>
                      <m:r>
                        <a:rPr lang="en-GB" sz="2400" i="1">
                          <a:solidFill>
                            <a:schemeClr val="accent3"/>
                          </a:solidFill>
                          <a:latin typeface="Cambria Math" panose="02040503050406030204" pitchFamily="18" charset="0"/>
                          <a:ea typeface="Cambria Math" panose="02040503050406030204" pitchFamily="18" charset="0"/>
                        </a:rPr>
                        <m:t> ×</m:t>
                      </m:r>
                      <m:sSub>
                        <m:sSubPr>
                          <m:ctrlPr>
                            <a:rPr lang="en-GB" sz="2400" i="1">
                              <a:solidFill>
                                <a:schemeClr val="accent3"/>
                              </a:solidFill>
                              <a:latin typeface="Cambria Math" panose="02040503050406030204" pitchFamily="18" charset="0"/>
                              <a:ea typeface="Cambria Math" panose="02040503050406030204" pitchFamily="18" charset="0"/>
                            </a:rPr>
                          </m:ctrlPr>
                        </m:sSubPr>
                        <m:e>
                          <m:r>
                            <a:rPr lang="en-GB" sz="2400" i="1">
                              <a:solidFill>
                                <a:schemeClr val="accent3"/>
                              </a:solidFill>
                              <a:latin typeface="Cambria Math" panose="02040503050406030204" pitchFamily="18" charset="0"/>
                              <a:ea typeface="Cambria Math" panose="02040503050406030204" pitchFamily="18" charset="0"/>
                            </a:rPr>
                            <m:t>𝑥</m:t>
                          </m:r>
                        </m:e>
                        <m:sub>
                          <m:r>
                            <m:rPr>
                              <m:nor/>
                            </m:rPr>
                            <a:rPr lang="en-GB" sz="2400">
                              <a:solidFill>
                                <a:schemeClr val="accent3"/>
                              </a:solidFill>
                              <a:latin typeface="Cambria Math" panose="02040503050406030204" pitchFamily="18" charset="0"/>
                              <a:ea typeface="Cambria Math" panose="02040503050406030204" pitchFamily="18" charset="0"/>
                            </a:rPr>
                            <m:t>race</m:t>
                          </m:r>
                        </m:sub>
                      </m:sSub>
                      <m:r>
                        <a:rPr lang="en-GB" sz="2400" i="1">
                          <a:latin typeface="Cambria Math" panose="02040503050406030204" pitchFamily="18" charset="0"/>
                          <a:ea typeface="Cambria Math" panose="02040503050406030204" pitchFamily="18" charset="0"/>
                        </a:rPr>
                        <m:t>+ </m:t>
                      </m:r>
                      <m:d>
                        <m:dPr>
                          <m:ctrlPr>
                            <a:rPr lang="en-GB" sz="2400" i="1" smtClean="0">
                              <a:solidFill>
                                <a:schemeClr val="accent4"/>
                              </a:solidFill>
                              <a:latin typeface="Cambria Math" panose="02040503050406030204" pitchFamily="18" charset="0"/>
                              <a:ea typeface="Cambria Math" panose="02040503050406030204" pitchFamily="18" charset="0"/>
                            </a:rPr>
                          </m:ctrlPr>
                        </m:dPr>
                        <m:e>
                          <m:r>
                            <m:rPr>
                              <m:nor/>
                            </m:rPr>
                            <a:rPr lang="en-GB" sz="2400">
                              <a:solidFill>
                                <a:schemeClr val="accent4"/>
                              </a:solidFill>
                              <a:latin typeface="Cambria Math" panose="02040503050406030204" pitchFamily="18" charset="0"/>
                              <a:ea typeface="Cambria Math" panose="02040503050406030204" pitchFamily="18" charset="0"/>
                            </a:rPr>
                            <m:t>sex</m:t>
                          </m:r>
                          <m:r>
                            <m:rPr>
                              <m:nor/>
                            </m:rPr>
                            <a:rPr lang="en-GB" sz="2400" i="1">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race</m:t>
                          </m:r>
                        </m:e>
                      </m:d>
                      <m:r>
                        <a:rPr lang="en-GB" sz="2400" i="1">
                          <a:solidFill>
                            <a:schemeClr val="accent4"/>
                          </a:solidFill>
                          <a:latin typeface="Cambria Math" panose="02040503050406030204" pitchFamily="18" charset="0"/>
                          <a:ea typeface="Cambria Math" panose="02040503050406030204" pitchFamily="18" charset="0"/>
                        </a:rPr>
                        <m:t>×</m:t>
                      </m:r>
                      <m:sSub>
                        <m:sSubPr>
                          <m:ctrlPr>
                            <a:rPr lang="en-GB" sz="2400" i="1">
                              <a:solidFill>
                                <a:schemeClr val="accent4"/>
                              </a:solidFill>
                              <a:latin typeface="Cambria Math" panose="02040503050406030204" pitchFamily="18" charset="0"/>
                              <a:ea typeface="Cambria Math" panose="02040503050406030204" pitchFamily="18" charset="0"/>
                            </a:rPr>
                          </m:ctrlPr>
                        </m:sSubPr>
                        <m:e>
                          <m:r>
                            <a:rPr lang="en-GB" sz="2400" i="1">
                              <a:solidFill>
                                <a:schemeClr val="accent4"/>
                              </a:solidFill>
                              <a:latin typeface="Cambria Math" panose="02040503050406030204" pitchFamily="18" charset="0"/>
                              <a:ea typeface="Cambria Math" panose="02040503050406030204" pitchFamily="18" charset="0"/>
                            </a:rPr>
                            <m:t>𝑥</m:t>
                          </m:r>
                        </m:e>
                        <m:sub>
                          <m:r>
                            <m:rPr>
                              <m:nor/>
                            </m:rPr>
                            <a:rPr lang="en-GB" sz="2400">
                              <a:solidFill>
                                <a:schemeClr val="accent4"/>
                              </a:solidFill>
                              <a:latin typeface="Cambria Math" panose="02040503050406030204" pitchFamily="18" charset="0"/>
                              <a:ea typeface="Cambria Math" panose="02040503050406030204" pitchFamily="18" charset="0"/>
                            </a:rPr>
                            <m:t>sex</m:t>
                          </m:r>
                          <m:r>
                            <m:rPr>
                              <m:nor/>
                            </m:rPr>
                            <a:rPr lang="en-GB" sz="2400" i="1">
                              <a:solidFill>
                                <a:schemeClr val="accent4"/>
                              </a:solidFill>
                              <a:latin typeface="Cambria Math" panose="02040503050406030204" pitchFamily="18" charset="0"/>
                              <a:ea typeface="Cambria Math" panose="02040503050406030204" pitchFamily="18" charset="0"/>
                            </a:rPr>
                            <m:t>∗</m:t>
                          </m:r>
                          <m:r>
                            <m:rPr>
                              <m:nor/>
                            </m:rPr>
                            <a:rPr lang="en-GB" sz="2400">
                              <a:solidFill>
                                <a:schemeClr val="accent4"/>
                              </a:solidFill>
                              <a:latin typeface="Cambria Math" panose="02040503050406030204" pitchFamily="18" charset="0"/>
                              <a:ea typeface="Cambria Math" panose="02040503050406030204" pitchFamily="18" charset="0"/>
                            </a:rPr>
                            <m:t>race</m:t>
                          </m:r>
                        </m:sub>
                      </m:sSub>
                    </m:oMath>
                    <m:oMath xmlns:m="http://schemas.openxmlformats.org/officeDocument/2006/math">
                      <m:r>
                        <a:rPr lang="en-GB" sz="2400" i="1" smtClean="0">
                          <a:solidFill>
                            <a:srgbClr val="00B050"/>
                          </a:solidFill>
                          <a:latin typeface="Cambria Math" panose="02040503050406030204" pitchFamily="18" charset="0"/>
                          <a:ea typeface="Cambria Math" panose="02040503050406030204" pitchFamily="18" charset="0"/>
                        </a:rPr>
                        <m:t>+(</m:t>
                      </m:r>
                      <m:r>
                        <m:rPr>
                          <m:nor/>
                        </m:rPr>
                        <a:rPr lang="en-GB" sz="2400">
                          <a:solidFill>
                            <a:srgbClr val="00B050"/>
                          </a:solidFill>
                          <a:latin typeface="Cambria Math" panose="02040503050406030204" pitchFamily="18" charset="0"/>
                          <a:ea typeface="Cambria Math" panose="02040503050406030204" pitchFamily="18" charset="0"/>
                        </a:rPr>
                        <m:t>sex</m:t>
                      </m:r>
                      <m:r>
                        <m:rPr>
                          <m:nor/>
                        </m:rPr>
                        <a:rPr lang="en-GB" sz="2400" i="1">
                          <a:solidFill>
                            <a:srgbClr val="00B050"/>
                          </a:solidFill>
                          <a:latin typeface="Cambria Math" panose="02040503050406030204" pitchFamily="18" charset="0"/>
                          <a:ea typeface="Cambria Math" panose="02040503050406030204" pitchFamily="18" charset="0"/>
                        </a:rPr>
                        <m:t>−</m:t>
                      </m:r>
                      <m:r>
                        <m:rPr>
                          <m:nor/>
                        </m:rPr>
                        <a:rPr lang="en-GB" sz="2400">
                          <a:solidFill>
                            <a:srgbClr val="00B050"/>
                          </a:solidFill>
                          <a:latin typeface="Cambria Math" panose="02040503050406030204" pitchFamily="18" charset="0"/>
                          <a:ea typeface="Cambria Math" panose="02040503050406030204" pitchFamily="18" charset="0"/>
                        </a:rPr>
                        <m:t>race</m:t>
                      </m:r>
                      <m:r>
                        <m:rPr>
                          <m:nor/>
                        </m:rPr>
                        <a:rPr lang="en-GB" sz="2400" i="1">
                          <a:solidFill>
                            <a:srgbClr val="00B050"/>
                          </a:solidFill>
                          <a:latin typeface="Cambria Math" panose="02040503050406030204" pitchFamily="18" charset="0"/>
                          <a:ea typeface="Cambria Math" panose="02040503050406030204" pitchFamily="18" charset="0"/>
                        </a:rPr>
                        <m:t>−</m:t>
                      </m:r>
                      <m:r>
                        <m:rPr>
                          <m:nor/>
                        </m:rPr>
                        <a:rPr lang="en-GB" sz="2400">
                          <a:solidFill>
                            <a:srgbClr val="00B050"/>
                          </a:solidFill>
                          <a:latin typeface="Cambria Math" panose="02040503050406030204" pitchFamily="18" charset="0"/>
                          <a:ea typeface="Cambria Math" panose="02040503050406030204" pitchFamily="18" charset="0"/>
                        </a:rPr>
                        <m:t>for</m:t>
                      </m:r>
                      <m:r>
                        <m:rPr>
                          <m:nor/>
                        </m:rPr>
                        <a:rPr lang="en-GB" sz="2400" i="1">
                          <a:solidFill>
                            <a:srgbClr val="00B050"/>
                          </a:solidFill>
                          <a:latin typeface="Cambria Math" panose="02040503050406030204" pitchFamily="18" charset="0"/>
                          <a:ea typeface="Cambria Math" panose="02040503050406030204" pitchFamily="18" charset="0"/>
                        </a:rPr>
                        <m:t>−</m:t>
                      </m:r>
                      <m:r>
                        <m:rPr>
                          <m:nor/>
                        </m:rPr>
                        <a:rPr lang="en-GB" sz="2400">
                          <a:solidFill>
                            <a:srgbClr val="00B050"/>
                          </a:solidFill>
                          <a:latin typeface="Cambria Math" panose="02040503050406030204" pitchFamily="18" charset="0"/>
                          <a:ea typeface="Cambria Math" panose="02040503050406030204" pitchFamily="18" charset="0"/>
                        </a:rPr>
                        <m:t>particular</m:t>
                      </m:r>
                      <m:r>
                        <m:rPr>
                          <m:nor/>
                        </m:rPr>
                        <a:rPr lang="en-GB" sz="2400">
                          <a:solidFill>
                            <a:srgbClr val="00B050"/>
                          </a:solidFill>
                          <a:latin typeface="Cambria Math" panose="02040503050406030204" pitchFamily="18" charset="0"/>
                          <a:ea typeface="Cambria Math" panose="02040503050406030204" pitchFamily="18" charset="0"/>
                        </a:rPr>
                        <m:t> </m:t>
                      </m:r>
                      <m:r>
                        <m:rPr>
                          <m:nor/>
                        </m:rPr>
                        <a:rPr lang="en-GB" sz="2400">
                          <a:solidFill>
                            <a:srgbClr val="00B050"/>
                          </a:solidFill>
                          <a:latin typeface="Cambria Math" panose="02040503050406030204" pitchFamily="18" charset="0"/>
                          <a:ea typeface="Cambria Math" panose="02040503050406030204" pitchFamily="18" charset="0"/>
                        </a:rPr>
                        <m:t>group</m:t>
                      </m:r>
                      <m:r>
                        <a:rPr lang="en-GB" sz="2400" i="1">
                          <a:solidFill>
                            <a:srgbClr val="00B050"/>
                          </a:solidFill>
                          <a:latin typeface="Cambria Math" panose="02040503050406030204" pitchFamily="18" charset="0"/>
                          <a:ea typeface="Cambria Math" panose="02040503050406030204" pitchFamily="18" charset="0"/>
                        </a:rPr>
                        <m:t>)×</m:t>
                      </m:r>
                      <m:sSub>
                        <m:sSubPr>
                          <m:ctrlPr>
                            <a:rPr lang="en-GB" sz="2400" i="1">
                              <a:solidFill>
                                <a:srgbClr val="00B050"/>
                              </a:solidFill>
                              <a:latin typeface="Cambria Math" panose="02040503050406030204" pitchFamily="18" charset="0"/>
                              <a:ea typeface="Cambria Math" panose="02040503050406030204" pitchFamily="18" charset="0"/>
                            </a:rPr>
                          </m:ctrlPr>
                        </m:sSubPr>
                        <m:e>
                          <m:r>
                            <a:rPr lang="en-GB" sz="2400" i="1">
                              <a:solidFill>
                                <a:srgbClr val="00B050"/>
                              </a:solidFill>
                              <a:latin typeface="Cambria Math" panose="02040503050406030204" pitchFamily="18" charset="0"/>
                              <a:ea typeface="Cambria Math" panose="02040503050406030204" pitchFamily="18" charset="0"/>
                            </a:rPr>
                            <m:t>𝑥</m:t>
                          </m:r>
                        </m:e>
                        <m:sub>
                          <m:r>
                            <m:rPr>
                              <m:nor/>
                            </m:rPr>
                            <a:rPr lang="en-GB" sz="2400">
                              <a:solidFill>
                                <a:srgbClr val="00B050"/>
                              </a:solidFill>
                              <a:latin typeface="Cambria Math" panose="02040503050406030204" pitchFamily="18" charset="0"/>
                              <a:ea typeface="Cambria Math" panose="02040503050406030204" pitchFamily="18" charset="0"/>
                            </a:rPr>
                            <m:t>sex</m:t>
                          </m:r>
                          <m:r>
                            <m:rPr>
                              <m:nor/>
                            </m:rPr>
                            <a:rPr lang="en-GB" sz="2400" i="1">
                              <a:solidFill>
                                <a:srgbClr val="00B050"/>
                              </a:solidFill>
                              <a:latin typeface="Cambria Math" panose="02040503050406030204" pitchFamily="18" charset="0"/>
                              <a:ea typeface="Cambria Math" panose="02040503050406030204" pitchFamily="18" charset="0"/>
                            </a:rPr>
                            <m:t>−</m:t>
                          </m:r>
                          <m:r>
                            <m:rPr>
                              <m:nor/>
                            </m:rPr>
                            <a:rPr lang="en-GB" sz="2400">
                              <a:solidFill>
                                <a:srgbClr val="00B050"/>
                              </a:solidFill>
                              <a:latin typeface="Cambria Math" panose="02040503050406030204" pitchFamily="18" charset="0"/>
                              <a:ea typeface="Cambria Math" panose="02040503050406030204" pitchFamily="18" charset="0"/>
                            </a:rPr>
                            <m:t>race</m:t>
                          </m:r>
                          <m:r>
                            <m:rPr>
                              <m:nor/>
                            </m:rPr>
                            <a:rPr lang="en-GB" sz="2400" i="1">
                              <a:solidFill>
                                <a:srgbClr val="00B050"/>
                              </a:solidFill>
                              <a:latin typeface="Cambria Math" panose="02040503050406030204" pitchFamily="18" charset="0"/>
                              <a:ea typeface="Cambria Math" panose="02040503050406030204" pitchFamily="18" charset="0"/>
                            </a:rPr>
                            <m:t>−</m:t>
                          </m:r>
                          <m:r>
                            <m:rPr>
                              <m:nor/>
                            </m:rPr>
                            <a:rPr lang="en-GB" sz="2400">
                              <a:solidFill>
                                <a:srgbClr val="00B050"/>
                              </a:solidFill>
                              <a:latin typeface="Cambria Math" panose="02040503050406030204" pitchFamily="18" charset="0"/>
                              <a:ea typeface="Cambria Math" panose="02040503050406030204" pitchFamily="18" charset="0"/>
                            </a:rPr>
                            <m:t>for</m:t>
                          </m:r>
                          <m:r>
                            <m:rPr>
                              <m:nor/>
                            </m:rPr>
                            <a:rPr lang="en-GB" sz="2400" i="1">
                              <a:solidFill>
                                <a:srgbClr val="00B050"/>
                              </a:solidFill>
                              <a:latin typeface="Cambria Math" panose="02040503050406030204" pitchFamily="18" charset="0"/>
                              <a:ea typeface="Cambria Math" panose="02040503050406030204" pitchFamily="18" charset="0"/>
                            </a:rPr>
                            <m:t>−</m:t>
                          </m:r>
                          <m:r>
                            <m:rPr>
                              <m:nor/>
                            </m:rPr>
                            <a:rPr lang="en-GB" sz="2400">
                              <a:solidFill>
                                <a:srgbClr val="00B050"/>
                              </a:solidFill>
                              <a:latin typeface="Cambria Math" panose="02040503050406030204" pitchFamily="18" charset="0"/>
                              <a:ea typeface="Cambria Math" panose="02040503050406030204" pitchFamily="18" charset="0"/>
                            </a:rPr>
                            <m:t>particular</m:t>
                          </m:r>
                          <m:r>
                            <m:rPr>
                              <m:nor/>
                            </m:rPr>
                            <a:rPr lang="en-GB" sz="2400">
                              <a:solidFill>
                                <a:srgbClr val="00B050"/>
                              </a:solidFill>
                              <a:latin typeface="Cambria Math" panose="02040503050406030204" pitchFamily="18" charset="0"/>
                              <a:ea typeface="Cambria Math" panose="02040503050406030204" pitchFamily="18" charset="0"/>
                            </a:rPr>
                            <m:t> </m:t>
                          </m:r>
                          <m:r>
                            <m:rPr>
                              <m:nor/>
                            </m:rPr>
                            <a:rPr lang="en-GB" sz="2400">
                              <a:solidFill>
                                <a:srgbClr val="00B050"/>
                              </a:solidFill>
                              <a:latin typeface="Cambria Math" panose="02040503050406030204" pitchFamily="18" charset="0"/>
                              <a:ea typeface="Cambria Math" panose="02040503050406030204" pitchFamily="18" charset="0"/>
                            </a:rPr>
                            <m:t>group</m:t>
                          </m:r>
                        </m:sub>
                      </m:sSub>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𝑒</m:t>
                      </m:r>
                    </m:oMath>
                  </m:oMathPara>
                </a14:m>
                <a:endParaRPr lang="en-GB" sz="2400" dirty="0">
                  <a:latin typeface="Cambria Math" panose="02040503050406030204" pitchFamily="18" charset="0"/>
                  <a:ea typeface="Cambria Math" panose="02040503050406030204" pitchFamily="18" charset="0"/>
                </a:endParaRPr>
              </a:p>
              <a:p>
                <a:endParaRPr lang="en-GB" dirty="0"/>
              </a:p>
            </p:txBody>
          </p:sp>
        </mc:Choice>
        <mc:Fallback xmlns="">
          <p:sp>
            <p:nvSpPr>
              <p:cNvPr id="5" name="TextBox 4">
                <a:extLst>
                  <a:ext uri="{FF2B5EF4-FFF2-40B4-BE49-F238E27FC236}">
                    <a16:creationId xmlns:a16="http://schemas.microsoft.com/office/drawing/2014/main" id="{19A41C1A-CD89-1F74-5874-BB5F80798F58}"/>
                  </a:ext>
                </a:extLst>
              </p:cNvPr>
              <p:cNvSpPr txBox="1">
                <a:spLocks noRot="1" noChangeAspect="1" noMove="1" noResize="1" noEditPoints="1" noAdjustHandles="1" noChangeArrowheads="1" noChangeShapeType="1" noTextEdit="1"/>
              </p:cNvSpPr>
              <p:nvPr/>
            </p:nvSpPr>
            <p:spPr>
              <a:xfrm>
                <a:off x="927859" y="4416382"/>
                <a:ext cx="10325100" cy="1107611"/>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769663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03FD-36FD-E9A1-F71F-54CBE3A1E104}"/>
              </a:ext>
            </a:extLst>
          </p:cNvPr>
          <p:cNvSpPr>
            <a:spLocks noGrp="1"/>
          </p:cNvSpPr>
          <p:nvPr>
            <p:ph type="title"/>
          </p:nvPr>
        </p:nvSpPr>
        <p:spPr>
          <a:xfrm>
            <a:off x="945214" y="2498357"/>
            <a:ext cx="3758364" cy="1861285"/>
          </a:xfrm>
        </p:spPr>
        <p:txBody>
          <a:bodyPr anchor="ctr"/>
          <a:lstStyle/>
          <a:p>
            <a:r>
              <a:rPr lang="en-GB" dirty="0"/>
              <a:t>Multi-level intersectional modelling (MAIHDA) as a possible alternative?</a:t>
            </a:r>
          </a:p>
        </p:txBody>
      </p:sp>
    </p:spTree>
    <p:extLst>
      <p:ext uri="{BB962C8B-B14F-4D97-AF65-F5344CB8AC3E}">
        <p14:creationId xmlns:p14="http://schemas.microsoft.com/office/powerpoint/2010/main" val="3177328394"/>
      </p:ext>
    </p:extLst>
  </p:cSld>
  <p:clrMapOvr>
    <a:masterClrMapping/>
  </p:clrMapOvr>
</p:sld>
</file>

<file path=ppt/theme/theme1.xml><?xml version="1.0" encoding="utf-8"?>
<a:theme xmlns:a="http://schemas.openxmlformats.org/drawingml/2006/main" name="Mini Powerpoint Template">
  <a:themeElements>
    <a:clrScheme name="Kula Color 1">
      <a:dk1>
        <a:srgbClr val="000000"/>
      </a:dk1>
      <a:lt1>
        <a:srgbClr val="FFFFFF"/>
      </a:lt1>
      <a:dk2>
        <a:srgbClr val="000000"/>
      </a:dk2>
      <a:lt2>
        <a:srgbClr val="FEFCFF"/>
      </a:lt2>
      <a:accent1>
        <a:srgbClr val="1D46F3"/>
      </a:accent1>
      <a:accent2>
        <a:srgbClr val="FE5757"/>
      </a:accent2>
      <a:accent3>
        <a:srgbClr val="FE0061"/>
      </a:accent3>
      <a:accent4>
        <a:srgbClr val="A905B7"/>
      </a:accent4>
      <a:accent5>
        <a:srgbClr val="7030BD"/>
      </a:accent5>
      <a:accent6>
        <a:srgbClr val="3C4EBC"/>
      </a:accent6>
      <a:hlink>
        <a:srgbClr val="5352F5"/>
      </a:hlink>
      <a:folHlink>
        <a:srgbClr val="BFBFBF"/>
      </a:folHlink>
    </a:clrScheme>
    <a:fontScheme name="Montserrat_OpenSans">
      <a:majorFont>
        <a:latin typeface="Montserrat-Bold"/>
        <a:ea typeface=""/>
        <a:cs typeface=""/>
      </a:majorFont>
      <a:minorFont>
        <a:latin typeface="Open Sans"/>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amp;D-Powerpoint Template_16x9" id="{D6003E70-2833-4847-828A-A182BBF6C8FF}" vid="{85D7DE89-D8E2-D743-952C-ED1FA0F184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6d887a2-cb76-48ca-8e7a-36f01d0891c6">
      <Terms xmlns="http://schemas.microsoft.com/office/infopath/2007/PartnerControls"/>
    </lcf76f155ced4ddcb4097134ff3c332f>
    <TaxCatchAll xmlns="4d0a3ad0-32ee-4607-9ba4-0de2981250c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0AFA98DC638E46A4A12785B6B16307" ma:contentTypeVersion="16" ma:contentTypeDescription="Create a new document." ma:contentTypeScope="" ma:versionID="698677ec0661b645c0b438fc0aef0ce4">
  <xsd:schema xmlns:xsd="http://www.w3.org/2001/XMLSchema" xmlns:xs="http://www.w3.org/2001/XMLSchema" xmlns:p="http://schemas.microsoft.com/office/2006/metadata/properties" xmlns:ns2="a6d887a2-cb76-48ca-8e7a-36f01d0891c6" xmlns:ns3="4d0a3ad0-32ee-4607-9ba4-0de2981250ca" targetNamespace="http://schemas.microsoft.com/office/2006/metadata/properties" ma:root="true" ma:fieldsID="5a7013e8a5dd38610a097ef0f9ffa9ff" ns2:_="" ns3:_="">
    <xsd:import namespace="a6d887a2-cb76-48ca-8e7a-36f01d0891c6"/>
    <xsd:import namespace="4d0a3ad0-32ee-4607-9ba4-0de2981250c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d887a2-cb76-48ca-8e7a-36f01d0891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748fa32-2c86-4eb4-8a30-862adc17a02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0a3ad0-32ee-4607-9ba4-0de2981250c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8d299f4-1507-4e37-86bb-8a4815515d1d}" ma:internalName="TaxCatchAll" ma:showField="CatchAllData" ma:web="4d0a3ad0-32ee-4607-9ba4-0de2981250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6C5A1F-DEF5-4E70-984F-B2E45D81E087}">
  <ds:schemaRefs>
    <ds:schemaRef ds:uri="http://www.w3.org/XML/1998/namespace"/>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infopath/2007/PartnerControls"/>
    <ds:schemaRef ds:uri="4d0a3ad0-32ee-4607-9ba4-0de2981250ca"/>
    <ds:schemaRef ds:uri="a6d887a2-cb76-48ca-8e7a-36f01d0891c6"/>
  </ds:schemaRefs>
</ds:datastoreItem>
</file>

<file path=customXml/itemProps2.xml><?xml version="1.0" encoding="utf-8"?>
<ds:datastoreItem xmlns:ds="http://schemas.openxmlformats.org/officeDocument/2006/customXml" ds:itemID="{6C073BCC-8C59-4DAF-955D-95509CA8483C}">
  <ds:schemaRefs>
    <ds:schemaRef ds:uri="http://schemas.microsoft.com/sharepoint/v3/contenttype/forms"/>
  </ds:schemaRefs>
</ds:datastoreItem>
</file>

<file path=customXml/itemProps3.xml><?xml version="1.0" encoding="utf-8"?>
<ds:datastoreItem xmlns:ds="http://schemas.openxmlformats.org/officeDocument/2006/customXml" ds:itemID="{4C6F05D6-CACE-465C-8145-844E0C9F804A}">
  <ds:schemaRefs>
    <ds:schemaRef ds:uri="4d0a3ad0-32ee-4607-9ba4-0de2981250ca"/>
    <ds:schemaRef ds:uri="a6d887a2-cb76-48ca-8e7a-36f01d0891c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1279</TotalTime>
  <Words>2594</Words>
  <Application>Microsoft Macintosh PowerPoint</Application>
  <PresentationFormat>Widescreen</PresentationFormat>
  <Paragraphs>231</Paragraphs>
  <Slides>26</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Calibri</vt:lpstr>
      <vt:lpstr>Cambria Math</vt:lpstr>
      <vt:lpstr>D-DIN</vt:lpstr>
      <vt:lpstr>Mini Powerpoint Template</vt:lpstr>
      <vt:lpstr>PowerPoint Presentation</vt:lpstr>
      <vt:lpstr>What is intersectionality?</vt:lpstr>
      <vt:lpstr>How can (quantitative) researchers engage with intersectionality theory, and with what challenges?</vt:lpstr>
      <vt:lpstr>PowerPoint Presentation</vt:lpstr>
      <vt:lpstr>Capturing complexity</vt:lpstr>
      <vt:lpstr>Capturing complexity</vt:lpstr>
      <vt:lpstr>Capturing complexity</vt:lpstr>
      <vt:lpstr>Capturing complexity</vt:lpstr>
      <vt:lpstr>Multi-level intersectional modelling (MAIHDA) as a possible alternative?</vt:lpstr>
      <vt:lpstr>The ‘MAIHDA’ approach: intersectional membership groups</vt:lpstr>
      <vt:lpstr>Application in the UniSAFE project</vt:lpstr>
      <vt:lpstr>UniSAFE survey</vt:lpstr>
      <vt:lpstr>Respondents‘ characteristics</vt:lpstr>
      <vt:lpstr>Prevalence of gender-based violence</vt:lpstr>
      <vt:lpstr>Intersectional multi-level modelling</vt:lpstr>
      <vt:lpstr>Predicted probabilities of prevalence of any forms of gender-based violence</vt:lpstr>
      <vt:lpstr>PowerPoint Presentation</vt:lpstr>
      <vt:lpstr>How to bring MAIHDA further in (contextual) intersectional multilevel modelling?</vt:lpstr>
      <vt:lpstr>Bridging theory and method</vt:lpstr>
      <vt:lpstr>From description to explanation</vt:lpstr>
      <vt:lpstr>Non binary experiences of (gender-based) violence</vt:lpstr>
      <vt:lpstr>From description to explanation</vt:lpstr>
      <vt:lpstr>Further applications?</vt:lpstr>
      <vt:lpstr>Concluding remarks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ShapeShift</dc:creator>
  <cp:keywords/>
  <dc:description/>
  <cp:lastModifiedBy>Anne Laure Humbert</cp:lastModifiedBy>
  <cp:revision>7</cp:revision>
  <cp:lastPrinted>2024-08-30T13:08:30Z</cp:lastPrinted>
  <dcterms:created xsi:type="dcterms:W3CDTF">2017-07-25T02:03:18Z</dcterms:created>
  <dcterms:modified xsi:type="dcterms:W3CDTF">2025-06-06T05:57:23Z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0x010100840AFA98DC638E46A4A12785B6B16307</vt:lpwstr>
  </property>
</Properties>
</file>