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9"/>
  </p:notesMasterIdLst>
  <p:handoutMasterIdLst>
    <p:handoutMasterId r:id="rId20"/>
  </p:handoutMasterIdLst>
  <p:sldIdLst>
    <p:sldId id="288" r:id="rId5"/>
    <p:sldId id="2147376528" r:id="rId6"/>
    <p:sldId id="267" r:id="rId7"/>
    <p:sldId id="311" r:id="rId8"/>
    <p:sldId id="2147376521" r:id="rId9"/>
    <p:sldId id="2147376522" r:id="rId10"/>
    <p:sldId id="2147376523" r:id="rId11"/>
    <p:sldId id="2147376517" r:id="rId12"/>
    <p:sldId id="2147376519" r:id="rId13"/>
    <p:sldId id="2147376524" r:id="rId14"/>
    <p:sldId id="2147376511" r:id="rId15"/>
    <p:sldId id="291" r:id="rId16"/>
    <p:sldId id="261" r:id="rId17"/>
    <p:sldId id="290" r:id="rId18"/>
  </p:sldIdLst>
  <p:sldSz cx="12192000" cy="6858000"/>
  <p:notesSz cx="6858000" cy="9144000"/>
  <p:embeddedFontLst>
    <p:embeddedFont>
      <p:font typeface="Fira Sans" panose="020B05030500000200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Libre Franklin" pitchFamily="2" charset="0"/>
      <p:regular r:id="rId29"/>
      <p:bold r:id="rId30"/>
      <p:italic r:id="rId31"/>
      <p:boldItalic r:id="rId32"/>
    </p:embeddedFont>
    <p:embeddedFont>
      <p:font typeface="Merriweather Light" panose="00000400000000000000" pitchFamily="2" charset="0"/>
      <p:regular r:id="rId33"/>
      <p:italic r:id="rId34"/>
    </p:embeddedFont>
    <p:embeddedFont>
      <p:font typeface="Open Sans" panose="020B0606030504020204" pitchFamily="34" charset="0"/>
      <p:regular r:id="rId35"/>
      <p:bold r:id="rId36"/>
      <p:italic r:id="rId37"/>
      <p:boldItalic r:id="rId38"/>
    </p:embeddedFont>
    <p:embeddedFont>
      <p:font typeface="Source Sans Pro" panose="020B0503030403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7F0"/>
    <a:srgbClr val="034EA2"/>
    <a:srgbClr val="3B61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55396" autoAdjust="0"/>
  </p:normalViewPr>
  <p:slideViewPr>
    <p:cSldViewPr snapToGrid="0">
      <p:cViewPr varScale="1">
        <p:scale>
          <a:sx n="58" d="100"/>
          <a:sy n="58" d="100"/>
        </p:scale>
        <p:origin x="2496" y="66"/>
      </p:cViewPr>
      <p:guideLst/>
    </p:cSldViewPr>
  </p:slideViewPr>
  <p:outlineViewPr>
    <p:cViewPr>
      <p:scale>
        <a:sx n="33" d="100"/>
        <a:sy n="33" d="100"/>
      </p:scale>
      <p:origin x="0" y="-21869"/>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122" d="100"/>
          <a:sy n="122" d="100"/>
        </p:scale>
        <p:origin x="41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0" Type="http://schemas.openxmlformats.org/officeDocument/2006/relationships/handoutMaster" Target="handoutMasters/handoutMaster1.xml"/><Relationship Id="rId41"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D463C-1A73-4A70-8935-0B12083137E7}"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EC8E5C44-47DA-4CD9-944E-14D466AF4470}">
      <dgm:prSet phldrT="[Text]"/>
      <dgm:spPr/>
      <dgm:t>
        <a:bodyPr/>
        <a:lstStyle/>
        <a:p>
          <a:r>
            <a:rPr lang="en-GB" dirty="0"/>
            <a:t>Deconstruction</a:t>
          </a:r>
        </a:p>
      </dgm:t>
    </dgm:pt>
    <dgm:pt modelId="{9F18447A-C41D-467E-BED0-B4CCB9A29639}" type="parTrans" cxnId="{1AECE0FC-5E48-4D97-BB86-83DE265597EA}">
      <dgm:prSet/>
      <dgm:spPr/>
      <dgm:t>
        <a:bodyPr/>
        <a:lstStyle/>
        <a:p>
          <a:endParaRPr lang="en-GB"/>
        </a:p>
      </dgm:t>
    </dgm:pt>
    <dgm:pt modelId="{CDB52B90-CEF4-4D45-AEC8-68889E402833}" type="sibTrans" cxnId="{1AECE0FC-5E48-4D97-BB86-83DE265597EA}">
      <dgm:prSet/>
      <dgm:spPr>
        <a:solidFill>
          <a:schemeClr val="bg1">
            <a:lumMod val="75000"/>
          </a:schemeClr>
        </a:solidFill>
      </dgm:spPr>
      <dgm:t>
        <a:bodyPr/>
        <a:lstStyle/>
        <a:p>
          <a:endParaRPr lang="en-GB"/>
        </a:p>
      </dgm:t>
    </dgm:pt>
    <dgm:pt modelId="{337DFEF8-51BC-4015-BC90-C64A8AFCDD54}">
      <dgm:prSet phldrT="[Text]"/>
      <dgm:spPr/>
      <dgm:t>
        <a:bodyPr/>
        <a:lstStyle/>
        <a:p>
          <a:r>
            <a:rPr lang="en-GB" dirty="0"/>
            <a:t>Power</a:t>
          </a:r>
        </a:p>
      </dgm:t>
    </dgm:pt>
    <dgm:pt modelId="{BDAF8E7A-C696-4693-B812-7FD3E7EA2FE0}" type="parTrans" cxnId="{ACDFE9A5-11E8-4C09-A72B-72421B9F1107}">
      <dgm:prSet/>
      <dgm:spPr/>
      <dgm:t>
        <a:bodyPr/>
        <a:lstStyle/>
        <a:p>
          <a:endParaRPr lang="en-GB"/>
        </a:p>
      </dgm:t>
    </dgm:pt>
    <dgm:pt modelId="{076DEC97-C4FA-492B-964D-202AB9B39DCB}" type="sibTrans" cxnId="{ACDFE9A5-11E8-4C09-A72B-72421B9F1107}">
      <dgm:prSet/>
      <dgm:spPr/>
      <dgm:t>
        <a:bodyPr/>
        <a:lstStyle/>
        <a:p>
          <a:endParaRPr lang="en-GB"/>
        </a:p>
      </dgm:t>
    </dgm:pt>
    <dgm:pt modelId="{1CA89325-D317-4F20-9676-197EB6428FCD}">
      <dgm:prSet phldrT="[Text]"/>
      <dgm:spPr/>
      <dgm:t>
        <a:bodyPr/>
        <a:lstStyle/>
        <a:p>
          <a:r>
            <a:rPr lang="en-GB" dirty="0"/>
            <a:t>Context</a:t>
          </a:r>
        </a:p>
      </dgm:t>
    </dgm:pt>
    <dgm:pt modelId="{5F5E16C5-7A55-4AAB-9267-43CDBB45C32A}" type="parTrans" cxnId="{5406FD81-08F2-4799-AB39-4CB6F5C75865}">
      <dgm:prSet/>
      <dgm:spPr/>
      <dgm:t>
        <a:bodyPr/>
        <a:lstStyle/>
        <a:p>
          <a:endParaRPr lang="en-GB"/>
        </a:p>
      </dgm:t>
    </dgm:pt>
    <dgm:pt modelId="{1DC4ABC5-28B3-4DDB-B6B0-C0661A200DD4}" type="sibTrans" cxnId="{5406FD81-08F2-4799-AB39-4CB6F5C75865}">
      <dgm:prSet/>
      <dgm:spPr/>
      <dgm:t>
        <a:bodyPr/>
        <a:lstStyle/>
        <a:p>
          <a:endParaRPr lang="en-GB"/>
        </a:p>
      </dgm:t>
    </dgm:pt>
    <dgm:pt modelId="{A287F99F-7F08-47C6-B629-03D10D67532B}">
      <dgm:prSet phldrT="[Text]"/>
      <dgm:spPr/>
      <dgm:t>
        <a:bodyPr/>
        <a:lstStyle/>
        <a:p>
          <a:r>
            <a:rPr lang="en-GB" dirty="0"/>
            <a:t>Complexity</a:t>
          </a:r>
        </a:p>
      </dgm:t>
    </dgm:pt>
    <dgm:pt modelId="{AFABD914-1C3D-491A-A539-12564F83BF75}" type="parTrans" cxnId="{45421EC8-B02E-4094-B9BA-D258E4B2B746}">
      <dgm:prSet/>
      <dgm:spPr/>
      <dgm:t>
        <a:bodyPr/>
        <a:lstStyle/>
        <a:p>
          <a:endParaRPr lang="en-GB"/>
        </a:p>
      </dgm:t>
    </dgm:pt>
    <dgm:pt modelId="{0D23930C-DDBD-4EA4-B977-FE88C16F1EAE}" type="sibTrans" cxnId="{45421EC8-B02E-4094-B9BA-D258E4B2B746}">
      <dgm:prSet/>
      <dgm:spPr/>
      <dgm:t>
        <a:bodyPr/>
        <a:lstStyle/>
        <a:p>
          <a:endParaRPr lang="en-GB"/>
        </a:p>
      </dgm:t>
    </dgm:pt>
    <dgm:pt modelId="{4ED5C0FA-64EE-4A8C-B583-9806D5B13D2F}">
      <dgm:prSet phldrT="[Text]"/>
      <dgm:spPr/>
      <dgm:t>
        <a:bodyPr/>
        <a:lstStyle/>
        <a:p>
          <a:r>
            <a:rPr lang="en-GB" dirty="0"/>
            <a:t>Relationality</a:t>
          </a:r>
        </a:p>
      </dgm:t>
    </dgm:pt>
    <dgm:pt modelId="{82DD8BFB-8A8B-435C-A920-ECE9B50B4373}" type="parTrans" cxnId="{A56B6CE7-A73F-4ECF-8C37-0B919929029A}">
      <dgm:prSet/>
      <dgm:spPr/>
      <dgm:t>
        <a:bodyPr/>
        <a:lstStyle/>
        <a:p>
          <a:endParaRPr lang="en-GB"/>
        </a:p>
      </dgm:t>
    </dgm:pt>
    <dgm:pt modelId="{C4CCBF09-B231-424E-A506-C239CF5B5F93}" type="sibTrans" cxnId="{A56B6CE7-A73F-4ECF-8C37-0B919929029A}">
      <dgm:prSet/>
      <dgm:spPr/>
      <dgm:t>
        <a:bodyPr/>
        <a:lstStyle/>
        <a:p>
          <a:endParaRPr lang="en-GB"/>
        </a:p>
      </dgm:t>
    </dgm:pt>
    <dgm:pt modelId="{C8E88083-6E82-4A18-9D2C-2FBE7B96744D}" type="pres">
      <dgm:prSet presAssocID="{AA5D463C-1A73-4A70-8935-0B12083137E7}" presName="Name0" presStyleCnt="0">
        <dgm:presLayoutVars>
          <dgm:dir/>
          <dgm:resizeHandles val="exact"/>
        </dgm:presLayoutVars>
      </dgm:prSet>
      <dgm:spPr/>
    </dgm:pt>
    <dgm:pt modelId="{C1E8AD2B-ACF9-410C-814D-50375069C5A1}" type="pres">
      <dgm:prSet presAssocID="{AA5D463C-1A73-4A70-8935-0B12083137E7}" presName="cycle" presStyleCnt="0"/>
      <dgm:spPr/>
    </dgm:pt>
    <dgm:pt modelId="{2ECB6CE4-B904-4EB2-A800-1073434E5DA5}" type="pres">
      <dgm:prSet presAssocID="{EC8E5C44-47DA-4CD9-944E-14D466AF4470}" presName="nodeFirstNode" presStyleLbl="node1" presStyleIdx="0" presStyleCnt="5" custScaleX="92633" custScaleY="58292">
        <dgm:presLayoutVars>
          <dgm:bulletEnabled val="1"/>
        </dgm:presLayoutVars>
      </dgm:prSet>
      <dgm:spPr/>
    </dgm:pt>
    <dgm:pt modelId="{B6AE04AE-0C02-48A7-A19D-163E6A63DE80}" type="pres">
      <dgm:prSet presAssocID="{CDB52B90-CEF4-4D45-AEC8-68889E402833}" presName="sibTransFirstNode" presStyleLbl="bgShp" presStyleIdx="0" presStyleCnt="1"/>
      <dgm:spPr/>
    </dgm:pt>
    <dgm:pt modelId="{75595660-DEB1-4617-862C-EE5DDB5411B5}" type="pres">
      <dgm:prSet presAssocID="{337DFEF8-51BC-4015-BC90-C64A8AFCDD54}" presName="nodeFollowingNodes" presStyleLbl="node1" presStyleIdx="1" presStyleCnt="5" custScaleX="83697" custScaleY="68690" custRadScaleRad="91560" custRadScaleInc="13798">
        <dgm:presLayoutVars>
          <dgm:bulletEnabled val="1"/>
        </dgm:presLayoutVars>
      </dgm:prSet>
      <dgm:spPr/>
    </dgm:pt>
    <dgm:pt modelId="{73823F02-5947-4667-B1E8-D61957110B2B}" type="pres">
      <dgm:prSet presAssocID="{1CA89325-D317-4F20-9676-197EB6428FCD}" presName="nodeFollowingNodes" presStyleLbl="node1" presStyleIdx="2" presStyleCnt="5" custScaleX="80761" custScaleY="55535" custRadScaleRad="100934" custRadScaleInc="-1206">
        <dgm:presLayoutVars>
          <dgm:bulletEnabled val="1"/>
        </dgm:presLayoutVars>
      </dgm:prSet>
      <dgm:spPr/>
    </dgm:pt>
    <dgm:pt modelId="{F688ECBD-61AB-40CA-B91C-1BC8E0053DE2}" type="pres">
      <dgm:prSet presAssocID="{A287F99F-7F08-47C6-B629-03D10D67532B}" presName="nodeFollowingNodes" presStyleLbl="node1" presStyleIdx="3" presStyleCnt="5" custScaleX="76984" custScaleY="51285" custRadScaleRad="99133" custRadScaleInc="19739">
        <dgm:presLayoutVars>
          <dgm:bulletEnabled val="1"/>
        </dgm:presLayoutVars>
      </dgm:prSet>
      <dgm:spPr/>
    </dgm:pt>
    <dgm:pt modelId="{E6D72968-C15F-4B56-8711-C71C010EDDA3}" type="pres">
      <dgm:prSet presAssocID="{4ED5C0FA-64EE-4A8C-B583-9806D5B13D2F}" presName="nodeFollowingNodes" presStyleLbl="node1" presStyleIdx="4" presStyleCnt="5" custScaleX="87037" custScaleY="48503" custRadScaleRad="103378" custRadScaleInc="-12882">
        <dgm:presLayoutVars>
          <dgm:bulletEnabled val="1"/>
        </dgm:presLayoutVars>
      </dgm:prSet>
      <dgm:spPr/>
    </dgm:pt>
  </dgm:ptLst>
  <dgm:cxnLst>
    <dgm:cxn modelId="{362A691A-402E-43C9-B90C-DBCD17FFDB63}" type="presOf" srcId="{337DFEF8-51BC-4015-BC90-C64A8AFCDD54}" destId="{75595660-DEB1-4617-862C-EE5DDB5411B5}" srcOrd="0" destOrd="0" presId="urn:microsoft.com/office/officeart/2005/8/layout/cycle3"/>
    <dgm:cxn modelId="{7D559235-8DD9-4BE3-916B-4C1E01816DCB}" type="presOf" srcId="{AA5D463C-1A73-4A70-8935-0B12083137E7}" destId="{C8E88083-6E82-4A18-9D2C-2FBE7B96744D}" srcOrd="0" destOrd="0" presId="urn:microsoft.com/office/officeart/2005/8/layout/cycle3"/>
    <dgm:cxn modelId="{23806B3C-881C-43C6-892C-32C7C66B51EA}" type="presOf" srcId="{1CA89325-D317-4F20-9676-197EB6428FCD}" destId="{73823F02-5947-4667-B1E8-D61957110B2B}" srcOrd="0" destOrd="0" presId="urn:microsoft.com/office/officeart/2005/8/layout/cycle3"/>
    <dgm:cxn modelId="{5DB42A66-F15E-4180-9060-3E30953E1545}" type="presOf" srcId="{CDB52B90-CEF4-4D45-AEC8-68889E402833}" destId="{B6AE04AE-0C02-48A7-A19D-163E6A63DE80}" srcOrd="0" destOrd="0" presId="urn:microsoft.com/office/officeart/2005/8/layout/cycle3"/>
    <dgm:cxn modelId="{C3BEFD68-000A-4EF8-B219-2A3F408F1DC7}" type="presOf" srcId="{4ED5C0FA-64EE-4A8C-B583-9806D5B13D2F}" destId="{E6D72968-C15F-4B56-8711-C71C010EDDA3}" srcOrd="0" destOrd="0" presId="urn:microsoft.com/office/officeart/2005/8/layout/cycle3"/>
    <dgm:cxn modelId="{74655559-E0C8-4BE8-8C3E-CD739A3C6BFD}" type="presOf" srcId="{A287F99F-7F08-47C6-B629-03D10D67532B}" destId="{F688ECBD-61AB-40CA-B91C-1BC8E0053DE2}" srcOrd="0" destOrd="0" presId="urn:microsoft.com/office/officeart/2005/8/layout/cycle3"/>
    <dgm:cxn modelId="{5406FD81-08F2-4799-AB39-4CB6F5C75865}" srcId="{AA5D463C-1A73-4A70-8935-0B12083137E7}" destId="{1CA89325-D317-4F20-9676-197EB6428FCD}" srcOrd="2" destOrd="0" parTransId="{5F5E16C5-7A55-4AAB-9267-43CDBB45C32A}" sibTransId="{1DC4ABC5-28B3-4DDB-B6B0-C0661A200DD4}"/>
    <dgm:cxn modelId="{ACDFE9A5-11E8-4C09-A72B-72421B9F1107}" srcId="{AA5D463C-1A73-4A70-8935-0B12083137E7}" destId="{337DFEF8-51BC-4015-BC90-C64A8AFCDD54}" srcOrd="1" destOrd="0" parTransId="{BDAF8E7A-C696-4693-B812-7FD3E7EA2FE0}" sibTransId="{076DEC97-C4FA-492B-964D-202AB9B39DCB}"/>
    <dgm:cxn modelId="{45421EC8-B02E-4094-B9BA-D258E4B2B746}" srcId="{AA5D463C-1A73-4A70-8935-0B12083137E7}" destId="{A287F99F-7F08-47C6-B629-03D10D67532B}" srcOrd="3" destOrd="0" parTransId="{AFABD914-1C3D-491A-A539-12564F83BF75}" sibTransId="{0D23930C-DDBD-4EA4-B977-FE88C16F1EAE}"/>
    <dgm:cxn modelId="{A56B6CE7-A73F-4ECF-8C37-0B919929029A}" srcId="{AA5D463C-1A73-4A70-8935-0B12083137E7}" destId="{4ED5C0FA-64EE-4A8C-B583-9806D5B13D2F}" srcOrd="4" destOrd="0" parTransId="{82DD8BFB-8A8B-435C-A920-ECE9B50B4373}" sibTransId="{C4CCBF09-B231-424E-A506-C239CF5B5F93}"/>
    <dgm:cxn modelId="{C9D8A0EF-A466-4931-8CA7-36686DDFEE3D}" type="presOf" srcId="{EC8E5C44-47DA-4CD9-944E-14D466AF4470}" destId="{2ECB6CE4-B904-4EB2-A800-1073434E5DA5}" srcOrd="0" destOrd="0" presId="urn:microsoft.com/office/officeart/2005/8/layout/cycle3"/>
    <dgm:cxn modelId="{1AECE0FC-5E48-4D97-BB86-83DE265597EA}" srcId="{AA5D463C-1A73-4A70-8935-0B12083137E7}" destId="{EC8E5C44-47DA-4CD9-944E-14D466AF4470}" srcOrd="0" destOrd="0" parTransId="{9F18447A-C41D-467E-BED0-B4CCB9A29639}" sibTransId="{CDB52B90-CEF4-4D45-AEC8-68889E402833}"/>
    <dgm:cxn modelId="{0F2AFF52-05CC-47F4-BF17-E0249ACAFAFD}" type="presParOf" srcId="{C8E88083-6E82-4A18-9D2C-2FBE7B96744D}" destId="{C1E8AD2B-ACF9-410C-814D-50375069C5A1}" srcOrd="0" destOrd="0" presId="urn:microsoft.com/office/officeart/2005/8/layout/cycle3"/>
    <dgm:cxn modelId="{524D0B88-32B6-415A-8395-0232AEDD5FF5}" type="presParOf" srcId="{C1E8AD2B-ACF9-410C-814D-50375069C5A1}" destId="{2ECB6CE4-B904-4EB2-A800-1073434E5DA5}" srcOrd="0" destOrd="0" presId="urn:microsoft.com/office/officeart/2005/8/layout/cycle3"/>
    <dgm:cxn modelId="{56836E4C-5E38-4A8B-86D3-E30FDF0C9B35}" type="presParOf" srcId="{C1E8AD2B-ACF9-410C-814D-50375069C5A1}" destId="{B6AE04AE-0C02-48A7-A19D-163E6A63DE80}" srcOrd="1" destOrd="0" presId="urn:microsoft.com/office/officeart/2005/8/layout/cycle3"/>
    <dgm:cxn modelId="{9D494BCB-781E-4CB5-B906-64F7FCA09905}" type="presParOf" srcId="{C1E8AD2B-ACF9-410C-814D-50375069C5A1}" destId="{75595660-DEB1-4617-862C-EE5DDB5411B5}" srcOrd="2" destOrd="0" presId="urn:microsoft.com/office/officeart/2005/8/layout/cycle3"/>
    <dgm:cxn modelId="{1AF9DB4F-2BDB-4464-B8B6-1ED9FC00B780}" type="presParOf" srcId="{C1E8AD2B-ACF9-410C-814D-50375069C5A1}" destId="{73823F02-5947-4667-B1E8-D61957110B2B}" srcOrd="3" destOrd="0" presId="urn:microsoft.com/office/officeart/2005/8/layout/cycle3"/>
    <dgm:cxn modelId="{88F0DC1B-D7D7-4F77-8DE1-19561C6E9987}" type="presParOf" srcId="{C1E8AD2B-ACF9-410C-814D-50375069C5A1}" destId="{F688ECBD-61AB-40CA-B91C-1BC8E0053DE2}" srcOrd="4" destOrd="0" presId="urn:microsoft.com/office/officeart/2005/8/layout/cycle3"/>
    <dgm:cxn modelId="{DB325BA3-55B4-455B-8451-17A149F11E3D}" type="presParOf" srcId="{C1E8AD2B-ACF9-410C-814D-50375069C5A1}" destId="{E6D72968-C15F-4B56-8711-C71C010EDDA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59ABF-E3A3-443B-A7ED-D119E31B2E99}"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6D501D3A-8DB9-4C2C-8B58-874C99BA892D}">
      <dgm:prSet phldrT="[Text]"/>
      <dgm:spPr/>
      <dgm:t>
        <a:bodyPr/>
        <a:lstStyle/>
        <a:p>
          <a:r>
            <a:rPr lang="en-GB" dirty="0"/>
            <a:t>Self-</a:t>
          </a:r>
          <a:br>
            <a:rPr lang="en-GB" dirty="0"/>
          </a:br>
          <a:r>
            <a:rPr lang="en-GB" dirty="0"/>
            <a:t>identification</a:t>
          </a:r>
        </a:p>
      </dgm:t>
    </dgm:pt>
    <dgm:pt modelId="{06A74CF3-C55F-4E08-B15B-FF9C439FE452}" type="parTrans" cxnId="{CE52B380-40DD-462A-8034-70F5C564553B}">
      <dgm:prSet/>
      <dgm:spPr/>
      <dgm:t>
        <a:bodyPr/>
        <a:lstStyle/>
        <a:p>
          <a:endParaRPr lang="en-GB"/>
        </a:p>
      </dgm:t>
    </dgm:pt>
    <dgm:pt modelId="{3CC65893-2EAB-4BE3-B8F2-8B82A581F561}" type="sibTrans" cxnId="{CE52B380-40DD-462A-8034-70F5C564553B}">
      <dgm:prSet/>
      <dgm:spPr/>
      <dgm:t>
        <a:bodyPr/>
        <a:lstStyle/>
        <a:p>
          <a:endParaRPr lang="en-GB"/>
        </a:p>
      </dgm:t>
    </dgm:pt>
    <dgm:pt modelId="{A855659B-0500-456E-8625-18026099C9C9}">
      <dgm:prSet phldrT="[Text]"/>
      <dgm:spPr/>
      <dgm:t>
        <a:bodyPr/>
        <a:lstStyle/>
        <a:p>
          <a:r>
            <a:rPr lang="en-GB" dirty="0"/>
            <a:t>Purpose</a:t>
          </a:r>
        </a:p>
      </dgm:t>
    </dgm:pt>
    <dgm:pt modelId="{AD310FA4-3FFF-4E32-95DF-871C7ADC871B}" type="parTrans" cxnId="{6C80830E-B91B-4A0C-ACE9-48FF094FD55F}">
      <dgm:prSet/>
      <dgm:spPr/>
      <dgm:t>
        <a:bodyPr/>
        <a:lstStyle/>
        <a:p>
          <a:endParaRPr lang="en-GB"/>
        </a:p>
      </dgm:t>
    </dgm:pt>
    <dgm:pt modelId="{FCBBA3AA-2D84-4F76-83CB-BD84E0056A54}" type="sibTrans" cxnId="{6C80830E-B91B-4A0C-ACE9-48FF094FD55F}">
      <dgm:prSet/>
      <dgm:spPr/>
      <dgm:t>
        <a:bodyPr/>
        <a:lstStyle/>
        <a:p>
          <a:endParaRPr lang="en-GB"/>
        </a:p>
      </dgm:t>
    </dgm:pt>
    <dgm:pt modelId="{8BADD5B9-F0F8-4070-938E-69F67F708DBF}">
      <dgm:prSet phldrT="[Text]"/>
      <dgm:spPr/>
      <dgm:t>
        <a:bodyPr/>
        <a:lstStyle/>
        <a:p>
          <a:r>
            <a:rPr lang="en-GB" dirty="0"/>
            <a:t>Participation</a:t>
          </a:r>
        </a:p>
      </dgm:t>
    </dgm:pt>
    <dgm:pt modelId="{AFA3F836-63CF-462D-9129-8FF90EBAD628}" type="parTrans" cxnId="{C27E2354-8BA5-4669-8D0B-88BE0A096251}">
      <dgm:prSet/>
      <dgm:spPr/>
      <dgm:t>
        <a:bodyPr/>
        <a:lstStyle/>
        <a:p>
          <a:endParaRPr lang="en-GB"/>
        </a:p>
      </dgm:t>
    </dgm:pt>
    <dgm:pt modelId="{D1049206-4C32-4E31-82A5-EF6473DF828A}" type="sibTrans" cxnId="{C27E2354-8BA5-4669-8D0B-88BE0A096251}">
      <dgm:prSet/>
      <dgm:spPr/>
      <dgm:t>
        <a:bodyPr/>
        <a:lstStyle/>
        <a:p>
          <a:endParaRPr lang="en-GB"/>
        </a:p>
      </dgm:t>
    </dgm:pt>
    <dgm:pt modelId="{D421BC2B-2728-4316-90A6-892584623A10}">
      <dgm:prSet phldrT="[Text]"/>
      <dgm:spPr/>
      <dgm:t>
        <a:bodyPr/>
        <a:lstStyle/>
        <a:p>
          <a:r>
            <a:rPr lang="en-GB" dirty="0"/>
            <a:t>Anonymity</a:t>
          </a:r>
        </a:p>
      </dgm:t>
    </dgm:pt>
    <dgm:pt modelId="{C0412298-03C0-4F7C-B979-C8F74EC1A266}" type="parTrans" cxnId="{25FEAF7E-C539-479C-A898-2E5985413443}">
      <dgm:prSet/>
      <dgm:spPr/>
      <dgm:t>
        <a:bodyPr/>
        <a:lstStyle/>
        <a:p>
          <a:endParaRPr lang="en-GB"/>
        </a:p>
      </dgm:t>
    </dgm:pt>
    <dgm:pt modelId="{D4FA2144-F3EF-4F53-96E1-A8305CC10609}" type="sibTrans" cxnId="{25FEAF7E-C539-479C-A898-2E5985413443}">
      <dgm:prSet/>
      <dgm:spPr/>
      <dgm:t>
        <a:bodyPr/>
        <a:lstStyle/>
        <a:p>
          <a:endParaRPr lang="en-GB"/>
        </a:p>
      </dgm:t>
    </dgm:pt>
    <dgm:pt modelId="{0804EC8B-60E1-4606-9ECD-C4F7F5D7BCF1}">
      <dgm:prSet phldrT="[Text]"/>
      <dgm:spPr/>
      <dgm:t>
        <a:bodyPr/>
        <a:lstStyle/>
        <a:p>
          <a:r>
            <a:rPr lang="en-GB" dirty="0"/>
            <a:t>Consent</a:t>
          </a:r>
        </a:p>
      </dgm:t>
    </dgm:pt>
    <dgm:pt modelId="{2F32F157-8E88-45B7-BC54-83BE3551469E}" type="parTrans" cxnId="{E198D7C1-3742-4821-A931-019E67F2BBFB}">
      <dgm:prSet/>
      <dgm:spPr/>
      <dgm:t>
        <a:bodyPr/>
        <a:lstStyle/>
        <a:p>
          <a:endParaRPr lang="en-GB"/>
        </a:p>
      </dgm:t>
    </dgm:pt>
    <dgm:pt modelId="{F2A8049F-0CE3-40F9-B6CC-93CA6F31E3D8}" type="sibTrans" cxnId="{E198D7C1-3742-4821-A931-019E67F2BBFB}">
      <dgm:prSet/>
      <dgm:spPr/>
      <dgm:t>
        <a:bodyPr/>
        <a:lstStyle/>
        <a:p>
          <a:endParaRPr lang="en-GB"/>
        </a:p>
      </dgm:t>
    </dgm:pt>
    <dgm:pt modelId="{1DC9BF12-2B71-4C9C-B2E6-6ED06A68E209}" type="pres">
      <dgm:prSet presAssocID="{D0859ABF-E3A3-443B-A7ED-D119E31B2E99}" presName="Name0" presStyleCnt="0">
        <dgm:presLayoutVars>
          <dgm:dir/>
          <dgm:resizeHandles val="exact"/>
        </dgm:presLayoutVars>
      </dgm:prSet>
      <dgm:spPr/>
    </dgm:pt>
    <dgm:pt modelId="{D57A4B25-3427-4220-8F02-21F0F603302E}" type="pres">
      <dgm:prSet presAssocID="{D0859ABF-E3A3-443B-A7ED-D119E31B2E99}" presName="cycle" presStyleCnt="0"/>
      <dgm:spPr/>
    </dgm:pt>
    <dgm:pt modelId="{AC5D3EE0-C78E-4CE1-B7AA-83486D434B8C}" type="pres">
      <dgm:prSet presAssocID="{6D501D3A-8DB9-4C2C-8B58-874C99BA892D}" presName="nodeFirstNode" presStyleLbl="node1" presStyleIdx="0" presStyleCnt="5" custScaleX="85455" custScaleY="70412" custRadScaleRad="105910" custRadScaleInc="-2122">
        <dgm:presLayoutVars>
          <dgm:bulletEnabled val="1"/>
        </dgm:presLayoutVars>
      </dgm:prSet>
      <dgm:spPr/>
    </dgm:pt>
    <dgm:pt modelId="{498B6999-825D-4370-BE0E-41A10694FFA1}" type="pres">
      <dgm:prSet presAssocID="{3CC65893-2EAB-4BE3-B8F2-8B82A581F561}" presName="sibTransFirstNode" presStyleLbl="bgShp" presStyleIdx="0" presStyleCnt="1"/>
      <dgm:spPr/>
    </dgm:pt>
    <dgm:pt modelId="{89A7B942-CF52-4D7B-AF05-FE9A096187A3}" type="pres">
      <dgm:prSet presAssocID="{A855659B-0500-456E-8625-18026099C9C9}" presName="nodeFollowingNodes" presStyleLbl="node1" presStyleIdx="1" presStyleCnt="5" custScaleX="79577" custScaleY="68744" custRadScaleRad="104948" custRadScaleInc="-245176">
        <dgm:presLayoutVars>
          <dgm:bulletEnabled val="1"/>
        </dgm:presLayoutVars>
      </dgm:prSet>
      <dgm:spPr/>
    </dgm:pt>
    <dgm:pt modelId="{8212B703-E7E7-40B4-A6A6-5EE9DF974C2F}" type="pres">
      <dgm:prSet presAssocID="{8BADD5B9-F0F8-4070-938E-69F67F708DBF}" presName="nodeFollowingNodes" presStyleLbl="node1" presStyleIdx="2" presStyleCnt="5" custScaleX="86799" custScaleY="55377" custRadScaleRad="96063" custRadScaleInc="134823">
        <dgm:presLayoutVars>
          <dgm:bulletEnabled val="1"/>
        </dgm:presLayoutVars>
      </dgm:prSet>
      <dgm:spPr/>
    </dgm:pt>
    <dgm:pt modelId="{0E13730E-25F3-4AD5-8BCA-EC33BA57E879}" type="pres">
      <dgm:prSet presAssocID="{D421BC2B-2728-4316-90A6-892584623A10}" presName="nodeFollowingNodes" presStyleLbl="node1" presStyleIdx="3" presStyleCnt="5" custScaleX="73654" custScaleY="59409" custRadScaleRad="102770" custRadScaleInc="-151291">
        <dgm:presLayoutVars>
          <dgm:bulletEnabled val="1"/>
        </dgm:presLayoutVars>
      </dgm:prSet>
      <dgm:spPr/>
    </dgm:pt>
    <dgm:pt modelId="{2C35CA80-3998-42BC-AFB0-372FF77669E2}" type="pres">
      <dgm:prSet presAssocID="{0804EC8B-60E1-4606-9ECD-C4F7F5D7BCF1}" presName="nodeFollowingNodes" presStyleLbl="node1" presStyleIdx="4" presStyleCnt="5" custScaleX="62238" custScaleY="61260" custRadScaleRad="104337" custRadScaleInc="238733">
        <dgm:presLayoutVars>
          <dgm:bulletEnabled val="1"/>
        </dgm:presLayoutVars>
      </dgm:prSet>
      <dgm:spPr/>
    </dgm:pt>
  </dgm:ptLst>
  <dgm:cxnLst>
    <dgm:cxn modelId="{6C80830E-B91B-4A0C-ACE9-48FF094FD55F}" srcId="{D0859ABF-E3A3-443B-A7ED-D119E31B2E99}" destId="{A855659B-0500-456E-8625-18026099C9C9}" srcOrd="1" destOrd="0" parTransId="{AD310FA4-3FFF-4E32-95DF-871C7ADC871B}" sibTransId="{FCBBA3AA-2D84-4F76-83CB-BD84E0056A54}"/>
    <dgm:cxn modelId="{0B505211-0FB6-4A5C-82EE-744D0248E0C2}" type="presOf" srcId="{A855659B-0500-456E-8625-18026099C9C9}" destId="{89A7B942-CF52-4D7B-AF05-FE9A096187A3}" srcOrd="0" destOrd="0" presId="urn:microsoft.com/office/officeart/2005/8/layout/cycle3"/>
    <dgm:cxn modelId="{C3E28444-CA6F-4E3D-A3AF-37AFD79535E3}" type="presOf" srcId="{D421BC2B-2728-4316-90A6-892584623A10}" destId="{0E13730E-25F3-4AD5-8BCA-EC33BA57E879}" srcOrd="0" destOrd="0" presId="urn:microsoft.com/office/officeart/2005/8/layout/cycle3"/>
    <dgm:cxn modelId="{C406274A-EF08-436A-B89C-E5F76A3AA191}" type="presOf" srcId="{8BADD5B9-F0F8-4070-938E-69F67F708DBF}" destId="{8212B703-E7E7-40B4-A6A6-5EE9DF974C2F}" srcOrd="0" destOrd="0" presId="urn:microsoft.com/office/officeart/2005/8/layout/cycle3"/>
    <dgm:cxn modelId="{B2B4796B-E676-436B-8421-0B184375AC82}" type="presOf" srcId="{6D501D3A-8DB9-4C2C-8B58-874C99BA892D}" destId="{AC5D3EE0-C78E-4CE1-B7AA-83486D434B8C}" srcOrd="0" destOrd="0" presId="urn:microsoft.com/office/officeart/2005/8/layout/cycle3"/>
    <dgm:cxn modelId="{C27E2354-8BA5-4669-8D0B-88BE0A096251}" srcId="{D0859ABF-E3A3-443B-A7ED-D119E31B2E99}" destId="{8BADD5B9-F0F8-4070-938E-69F67F708DBF}" srcOrd="2" destOrd="0" parTransId="{AFA3F836-63CF-462D-9129-8FF90EBAD628}" sibTransId="{D1049206-4C32-4E31-82A5-EF6473DF828A}"/>
    <dgm:cxn modelId="{10B06876-B492-4B4D-B4DD-C515EF21AB48}" type="presOf" srcId="{D0859ABF-E3A3-443B-A7ED-D119E31B2E99}" destId="{1DC9BF12-2B71-4C9C-B2E6-6ED06A68E209}" srcOrd="0" destOrd="0" presId="urn:microsoft.com/office/officeart/2005/8/layout/cycle3"/>
    <dgm:cxn modelId="{25FEAF7E-C539-479C-A898-2E5985413443}" srcId="{D0859ABF-E3A3-443B-A7ED-D119E31B2E99}" destId="{D421BC2B-2728-4316-90A6-892584623A10}" srcOrd="3" destOrd="0" parTransId="{C0412298-03C0-4F7C-B979-C8F74EC1A266}" sibTransId="{D4FA2144-F3EF-4F53-96E1-A8305CC10609}"/>
    <dgm:cxn modelId="{CE52B380-40DD-462A-8034-70F5C564553B}" srcId="{D0859ABF-E3A3-443B-A7ED-D119E31B2E99}" destId="{6D501D3A-8DB9-4C2C-8B58-874C99BA892D}" srcOrd="0" destOrd="0" parTransId="{06A74CF3-C55F-4E08-B15B-FF9C439FE452}" sibTransId="{3CC65893-2EAB-4BE3-B8F2-8B82A581F561}"/>
    <dgm:cxn modelId="{A90220B8-0CE3-4FFC-B4AB-A2202210BAEE}" type="presOf" srcId="{3CC65893-2EAB-4BE3-B8F2-8B82A581F561}" destId="{498B6999-825D-4370-BE0E-41A10694FFA1}" srcOrd="0" destOrd="0" presId="urn:microsoft.com/office/officeart/2005/8/layout/cycle3"/>
    <dgm:cxn modelId="{E198D7C1-3742-4821-A931-019E67F2BBFB}" srcId="{D0859ABF-E3A3-443B-A7ED-D119E31B2E99}" destId="{0804EC8B-60E1-4606-9ECD-C4F7F5D7BCF1}" srcOrd="4" destOrd="0" parTransId="{2F32F157-8E88-45B7-BC54-83BE3551469E}" sibTransId="{F2A8049F-0CE3-40F9-B6CC-93CA6F31E3D8}"/>
    <dgm:cxn modelId="{B968DBE3-7EAE-4BCD-8F3C-2CF8D4100274}" type="presOf" srcId="{0804EC8B-60E1-4606-9ECD-C4F7F5D7BCF1}" destId="{2C35CA80-3998-42BC-AFB0-372FF77669E2}" srcOrd="0" destOrd="0" presId="urn:microsoft.com/office/officeart/2005/8/layout/cycle3"/>
    <dgm:cxn modelId="{24EBA49E-71F0-4425-88B8-F11F57F349BA}" type="presParOf" srcId="{1DC9BF12-2B71-4C9C-B2E6-6ED06A68E209}" destId="{D57A4B25-3427-4220-8F02-21F0F603302E}" srcOrd="0" destOrd="0" presId="urn:microsoft.com/office/officeart/2005/8/layout/cycle3"/>
    <dgm:cxn modelId="{30EBEE6D-9863-4E8A-8CA1-195A6E1062C3}" type="presParOf" srcId="{D57A4B25-3427-4220-8F02-21F0F603302E}" destId="{AC5D3EE0-C78E-4CE1-B7AA-83486D434B8C}" srcOrd="0" destOrd="0" presId="urn:microsoft.com/office/officeart/2005/8/layout/cycle3"/>
    <dgm:cxn modelId="{64415FE4-AAFD-44BD-9583-B26A05F6C375}" type="presParOf" srcId="{D57A4B25-3427-4220-8F02-21F0F603302E}" destId="{498B6999-825D-4370-BE0E-41A10694FFA1}" srcOrd="1" destOrd="0" presId="urn:microsoft.com/office/officeart/2005/8/layout/cycle3"/>
    <dgm:cxn modelId="{DD0B388A-CF41-4CBC-B795-665A128C7449}" type="presParOf" srcId="{D57A4B25-3427-4220-8F02-21F0F603302E}" destId="{89A7B942-CF52-4D7B-AF05-FE9A096187A3}" srcOrd="2" destOrd="0" presId="urn:microsoft.com/office/officeart/2005/8/layout/cycle3"/>
    <dgm:cxn modelId="{3FE0D13C-7250-4995-89CB-415EC614B4FB}" type="presParOf" srcId="{D57A4B25-3427-4220-8F02-21F0F603302E}" destId="{8212B703-E7E7-40B4-A6A6-5EE9DF974C2F}" srcOrd="3" destOrd="0" presId="urn:microsoft.com/office/officeart/2005/8/layout/cycle3"/>
    <dgm:cxn modelId="{17685C97-6DE6-4414-8AB7-C7C914F596F2}" type="presParOf" srcId="{D57A4B25-3427-4220-8F02-21F0F603302E}" destId="{0E13730E-25F3-4AD5-8BCA-EC33BA57E879}" srcOrd="4" destOrd="0" presId="urn:microsoft.com/office/officeart/2005/8/layout/cycle3"/>
    <dgm:cxn modelId="{2D18E20D-A792-4CA2-8CB3-EE8853CA9718}" type="presParOf" srcId="{D57A4B25-3427-4220-8F02-21F0F603302E}" destId="{2C35CA80-3998-42BC-AFB0-372FF77669E2}" srcOrd="5"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6C0FF-8D7A-4256-9EA8-A9AAD993BAD3}" type="doc">
      <dgm:prSet loTypeId="urn:microsoft.com/office/officeart/2005/8/layout/chevron1" loCatId="process" qsTypeId="urn:microsoft.com/office/officeart/2005/8/quickstyle/simple2" qsCatId="simple" csTypeId="urn:microsoft.com/office/officeart/2005/8/colors/accent0_1" csCatId="mainScheme" phldr="1"/>
      <dgm:spPr/>
    </dgm:pt>
    <dgm:pt modelId="{E514B9D3-2DD5-449F-8796-ACCEBCCAB955}">
      <dgm:prSet phldrT="[Text]"/>
      <dgm:spPr/>
      <dgm:t>
        <a:bodyPr/>
        <a:lstStyle/>
        <a:p>
          <a:r>
            <a:rPr lang="en-GB" dirty="0">
              <a:solidFill>
                <a:schemeClr val="tx1">
                  <a:lumMod val="40000"/>
                  <a:lumOff val="60000"/>
                </a:schemeClr>
              </a:solidFill>
            </a:rPr>
            <a:t>1. Prepare</a:t>
          </a:r>
        </a:p>
      </dgm:t>
    </dgm:pt>
    <dgm:pt modelId="{7DA8F469-51E3-4150-B448-B106B205F954}" type="parTrans" cxnId="{36D89F31-3025-426E-97A9-84FE0596EA93}">
      <dgm:prSet/>
      <dgm:spPr/>
      <dgm:t>
        <a:bodyPr/>
        <a:lstStyle/>
        <a:p>
          <a:endParaRPr lang="en-GB">
            <a:solidFill>
              <a:schemeClr val="tx1">
                <a:lumMod val="40000"/>
                <a:lumOff val="60000"/>
              </a:schemeClr>
            </a:solidFill>
          </a:endParaRPr>
        </a:p>
      </dgm:t>
    </dgm:pt>
    <dgm:pt modelId="{D73D1F8C-C246-4A46-94BF-0118C5741884}" type="sibTrans" cxnId="{36D89F31-3025-426E-97A9-84FE0596EA93}">
      <dgm:prSet/>
      <dgm:spPr/>
      <dgm:t>
        <a:bodyPr/>
        <a:lstStyle/>
        <a:p>
          <a:endParaRPr lang="en-GB">
            <a:solidFill>
              <a:schemeClr val="tx1">
                <a:lumMod val="40000"/>
                <a:lumOff val="60000"/>
              </a:schemeClr>
            </a:solidFill>
          </a:endParaRPr>
        </a:p>
      </dgm:t>
    </dgm:pt>
    <dgm:pt modelId="{047C7FE0-0157-4EB9-839A-BA7533B32576}">
      <dgm:prSet phldrT="[Text]"/>
      <dgm:spPr/>
      <dgm:t>
        <a:bodyPr/>
        <a:lstStyle/>
        <a:p>
          <a:r>
            <a:rPr lang="en-GB" dirty="0">
              <a:solidFill>
                <a:schemeClr val="tx1">
                  <a:lumMod val="40000"/>
                  <a:lumOff val="60000"/>
                </a:schemeClr>
              </a:solidFill>
            </a:rPr>
            <a:t>2. Measure</a:t>
          </a:r>
        </a:p>
      </dgm:t>
    </dgm:pt>
    <dgm:pt modelId="{97EB136A-3FA5-4440-9403-02929751FFB2}" type="parTrans" cxnId="{BFAD2A25-0E8D-4EDD-B4AC-393A2CF76E02}">
      <dgm:prSet/>
      <dgm:spPr/>
      <dgm:t>
        <a:bodyPr/>
        <a:lstStyle/>
        <a:p>
          <a:endParaRPr lang="en-GB">
            <a:solidFill>
              <a:schemeClr val="tx1">
                <a:lumMod val="40000"/>
                <a:lumOff val="60000"/>
              </a:schemeClr>
            </a:solidFill>
          </a:endParaRPr>
        </a:p>
      </dgm:t>
    </dgm:pt>
    <dgm:pt modelId="{833709F8-08FB-4477-8839-C77F897283A3}" type="sibTrans" cxnId="{BFAD2A25-0E8D-4EDD-B4AC-393A2CF76E02}">
      <dgm:prSet/>
      <dgm:spPr/>
      <dgm:t>
        <a:bodyPr/>
        <a:lstStyle/>
        <a:p>
          <a:endParaRPr lang="en-GB">
            <a:solidFill>
              <a:schemeClr val="tx1">
                <a:lumMod val="40000"/>
                <a:lumOff val="60000"/>
              </a:schemeClr>
            </a:solidFill>
          </a:endParaRPr>
        </a:p>
      </dgm:t>
    </dgm:pt>
    <dgm:pt modelId="{9D5374A0-61ED-4CFB-A97C-D498EF25E509}">
      <dgm:prSet phldrT="[Text]"/>
      <dgm:spPr/>
      <dgm:t>
        <a:bodyPr/>
        <a:lstStyle/>
        <a:p>
          <a:r>
            <a:rPr lang="en-GB" dirty="0">
              <a:solidFill>
                <a:schemeClr val="tx1">
                  <a:lumMod val="40000"/>
                  <a:lumOff val="60000"/>
                </a:schemeClr>
              </a:solidFill>
            </a:rPr>
            <a:t>3. Analyse</a:t>
          </a:r>
        </a:p>
      </dgm:t>
    </dgm:pt>
    <dgm:pt modelId="{3887D70B-DEB1-4F21-90CD-138F1C809BCD}" type="parTrans" cxnId="{A975E074-21C2-44B4-A70F-CAE0D63DB4E6}">
      <dgm:prSet/>
      <dgm:spPr/>
      <dgm:t>
        <a:bodyPr/>
        <a:lstStyle/>
        <a:p>
          <a:endParaRPr lang="en-GB">
            <a:solidFill>
              <a:schemeClr val="tx1">
                <a:lumMod val="40000"/>
                <a:lumOff val="60000"/>
              </a:schemeClr>
            </a:solidFill>
          </a:endParaRPr>
        </a:p>
      </dgm:t>
    </dgm:pt>
    <dgm:pt modelId="{4E0343F3-4011-430E-82EF-60728A183A72}" type="sibTrans" cxnId="{A975E074-21C2-44B4-A70F-CAE0D63DB4E6}">
      <dgm:prSet/>
      <dgm:spPr/>
      <dgm:t>
        <a:bodyPr/>
        <a:lstStyle/>
        <a:p>
          <a:endParaRPr lang="en-GB">
            <a:solidFill>
              <a:schemeClr val="tx1">
                <a:lumMod val="40000"/>
                <a:lumOff val="60000"/>
              </a:schemeClr>
            </a:solidFill>
          </a:endParaRPr>
        </a:p>
      </dgm:t>
    </dgm:pt>
    <dgm:pt modelId="{741104C3-CB1C-42ED-849C-CE5D6FD1BFDB}" type="pres">
      <dgm:prSet presAssocID="{4DC6C0FF-8D7A-4256-9EA8-A9AAD993BAD3}" presName="Name0" presStyleCnt="0">
        <dgm:presLayoutVars>
          <dgm:dir/>
          <dgm:animLvl val="lvl"/>
          <dgm:resizeHandles val="exact"/>
        </dgm:presLayoutVars>
      </dgm:prSet>
      <dgm:spPr/>
    </dgm:pt>
    <dgm:pt modelId="{CC787ABD-2B9B-4AA2-A5A8-D3B20832344F}" type="pres">
      <dgm:prSet presAssocID="{E514B9D3-2DD5-449F-8796-ACCEBCCAB955}" presName="parTxOnly" presStyleLbl="node1" presStyleIdx="0" presStyleCnt="3">
        <dgm:presLayoutVars>
          <dgm:chMax val="0"/>
          <dgm:chPref val="0"/>
          <dgm:bulletEnabled val="1"/>
        </dgm:presLayoutVars>
      </dgm:prSet>
      <dgm:spPr/>
    </dgm:pt>
    <dgm:pt modelId="{8FFD9DAF-1FF4-4E08-B8C9-40DBEE16E239}" type="pres">
      <dgm:prSet presAssocID="{D73D1F8C-C246-4A46-94BF-0118C5741884}" presName="parTxOnlySpace" presStyleCnt="0"/>
      <dgm:spPr/>
    </dgm:pt>
    <dgm:pt modelId="{45AE0F77-E026-4165-A389-45F88C160343}" type="pres">
      <dgm:prSet presAssocID="{047C7FE0-0157-4EB9-839A-BA7533B32576}" presName="parTxOnly" presStyleLbl="node1" presStyleIdx="1" presStyleCnt="3">
        <dgm:presLayoutVars>
          <dgm:chMax val="0"/>
          <dgm:chPref val="0"/>
          <dgm:bulletEnabled val="1"/>
        </dgm:presLayoutVars>
      </dgm:prSet>
      <dgm:spPr/>
    </dgm:pt>
    <dgm:pt modelId="{9F859CAE-72A1-4448-BB31-FD8DB46303DE}" type="pres">
      <dgm:prSet presAssocID="{833709F8-08FB-4477-8839-C77F897283A3}" presName="parTxOnlySpace" presStyleCnt="0"/>
      <dgm:spPr/>
    </dgm:pt>
    <dgm:pt modelId="{C29C6D48-5B4C-4D93-BC3B-4826FB37DED4}" type="pres">
      <dgm:prSet presAssocID="{9D5374A0-61ED-4CFB-A97C-D498EF25E509}" presName="parTxOnly" presStyleLbl="node1" presStyleIdx="2" presStyleCnt="3">
        <dgm:presLayoutVars>
          <dgm:chMax val="0"/>
          <dgm:chPref val="0"/>
          <dgm:bulletEnabled val="1"/>
        </dgm:presLayoutVars>
      </dgm:prSet>
      <dgm:spPr/>
    </dgm:pt>
  </dgm:ptLst>
  <dgm:cxnLst>
    <dgm:cxn modelId="{880B2E1A-43F9-4C0A-BA85-F979DA2917BC}" type="presOf" srcId="{9D5374A0-61ED-4CFB-A97C-D498EF25E509}" destId="{C29C6D48-5B4C-4D93-BC3B-4826FB37DED4}" srcOrd="0" destOrd="0" presId="urn:microsoft.com/office/officeart/2005/8/layout/chevron1"/>
    <dgm:cxn modelId="{BFAD2A25-0E8D-4EDD-B4AC-393A2CF76E02}" srcId="{4DC6C0FF-8D7A-4256-9EA8-A9AAD993BAD3}" destId="{047C7FE0-0157-4EB9-839A-BA7533B32576}" srcOrd="1" destOrd="0" parTransId="{97EB136A-3FA5-4440-9403-02929751FFB2}" sibTransId="{833709F8-08FB-4477-8839-C77F897283A3}"/>
    <dgm:cxn modelId="{36D89F31-3025-426E-97A9-84FE0596EA93}" srcId="{4DC6C0FF-8D7A-4256-9EA8-A9AAD993BAD3}" destId="{E514B9D3-2DD5-449F-8796-ACCEBCCAB955}" srcOrd="0" destOrd="0" parTransId="{7DA8F469-51E3-4150-B448-B106B205F954}" sibTransId="{D73D1F8C-C246-4A46-94BF-0118C5741884}"/>
    <dgm:cxn modelId="{A975E074-21C2-44B4-A70F-CAE0D63DB4E6}" srcId="{4DC6C0FF-8D7A-4256-9EA8-A9AAD993BAD3}" destId="{9D5374A0-61ED-4CFB-A97C-D498EF25E509}" srcOrd="2" destOrd="0" parTransId="{3887D70B-DEB1-4F21-90CD-138F1C809BCD}" sibTransId="{4E0343F3-4011-430E-82EF-60728A183A72}"/>
    <dgm:cxn modelId="{F097DAA3-0016-4CDA-B49D-681CD70B9224}" type="presOf" srcId="{047C7FE0-0157-4EB9-839A-BA7533B32576}" destId="{45AE0F77-E026-4165-A389-45F88C160343}" srcOrd="0" destOrd="0" presId="urn:microsoft.com/office/officeart/2005/8/layout/chevron1"/>
    <dgm:cxn modelId="{C1BBCAEC-12AF-4D14-AF12-FE95BCFA76A5}" type="presOf" srcId="{E514B9D3-2DD5-449F-8796-ACCEBCCAB955}" destId="{CC787ABD-2B9B-4AA2-A5A8-D3B20832344F}" srcOrd="0" destOrd="0" presId="urn:microsoft.com/office/officeart/2005/8/layout/chevron1"/>
    <dgm:cxn modelId="{F98A78F8-698A-4D51-8B54-F876F3210222}" type="presOf" srcId="{4DC6C0FF-8D7A-4256-9EA8-A9AAD993BAD3}" destId="{741104C3-CB1C-42ED-849C-CE5D6FD1BFDB}" srcOrd="0" destOrd="0" presId="urn:microsoft.com/office/officeart/2005/8/layout/chevron1"/>
    <dgm:cxn modelId="{356ED31B-A2D6-4681-B7FD-C5C46FE3B36E}" type="presParOf" srcId="{741104C3-CB1C-42ED-849C-CE5D6FD1BFDB}" destId="{CC787ABD-2B9B-4AA2-A5A8-D3B20832344F}" srcOrd="0" destOrd="0" presId="urn:microsoft.com/office/officeart/2005/8/layout/chevron1"/>
    <dgm:cxn modelId="{96700522-503D-42C0-90D5-112282FC6D60}" type="presParOf" srcId="{741104C3-CB1C-42ED-849C-CE5D6FD1BFDB}" destId="{8FFD9DAF-1FF4-4E08-B8C9-40DBEE16E239}" srcOrd="1" destOrd="0" presId="urn:microsoft.com/office/officeart/2005/8/layout/chevron1"/>
    <dgm:cxn modelId="{3655C853-3898-402C-A339-3BED011DBC3A}" type="presParOf" srcId="{741104C3-CB1C-42ED-849C-CE5D6FD1BFDB}" destId="{45AE0F77-E026-4165-A389-45F88C160343}" srcOrd="2" destOrd="0" presId="urn:microsoft.com/office/officeart/2005/8/layout/chevron1"/>
    <dgm:cxn modelId="{AC5EAC62-5A9D-4C18-95A8-EB4A48D00500}" type="presParOf" srcId="{741104C3-CB1C-42ED-849C-CE5D6FD1BFDB}" destId="{9F859CAE-72A1-4448-BB31-FD8DB46303DE}" srcOrd="3" destOrd="0" presId="urn:microsoft.com/office/officeart/2005/8/layout/chevron1"/>
    <dgm:cxn modelId="{87E80FBD-849A-49DF-A32C-8E9DCB9A8BD4}" type="presParOf" srcId="{741104C3-CB1C-42ED-849C-CE5D6FD1BFDB}" destId="{C29C6D48-5B4C-4D93-BC3B-4826FB37DED4}"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E04AE-0C02-48A7-A19D-163E6A63DE80}">
      <dsp:nvSpPr>
        <dsp:cNvPr id="0" name=""/>
        <dsp:cNvSpPr/>
      </dsp:nvSpPr>
      <dsp:spPr>
        <a:xfrm>
          <a:off x="645124" y="24309"/>
          <a:ext cx="4141235" cy="4141235"/>
        </a:xfrm>
        <a:prstGeom prst="circularArrow">
          <a:avLst>
            <a:gd name="adj1" fmla="val 5544"/>
            <a:gd name="adj2" fmla="val 330680"/>
            <a:gd name="adj3" fmla="val 14002645"/>
            <a:gd name="adj4" fmla="val 17249474"/>
            <a:gd name="adj5" fmla="val 575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2ECB6CE4-B904-4EB2-A800-1073434E5DA5}">
      <dsp:nvSpPr>
        <dsp:cNvPr id="0" name=""/>
        <dsp:cNvSpPr/>
      </dsp:nvSpPr>
      <dsp:spPr>
        <a:xfrm>
          <a:off x="1842558" y="204410"/>
          <a:ext cx="1746367" cy="5494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Deconstruction</a:t>
          </a:r>
        </a:p>
      </dsp:txBody>
      <dsp:txXfrm>
        <a:off x="1869381" y="231233"/>
        <a:ext cx="1692721" cy="495830"/>
      </dsp:txXfrm>
    </dsp:sp>
    <dsp:sp modelId="{75595660-DEB1-4617-862C-EE5DDB5411B5}">
      <dsp:nvSpPr>
        <dsp:cNvPr id="0" name=""/>
        <dsp:cNvSpPr/>
      </dsp:nvSpPr>
      <dsp:spPr>
        <a:xfrm>
          <a:off x="3520510" y="1648362"/>
          <a:ext cx="1577900" cy="6474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Power</a:t>
          </a:r>
        </a:p>
      </dsp:txBody>
      <dsp:txXfrm>
        <a:off x="3552118" y="1679970"/>
        <a:ext cx="1514684" cy="584274"/>
      </dsp:txXfrm>
    </dsp:sp>
    <dsp:sp modelId="{73823F02-5947-4667-B1E8-D61957110B2B}">
      <dsp:nvSpPr>
        <dsp:cNvPr id="0" name=""/>
        <dsp:cNvSpPr/>
      </dsp:nvSpPr>
      <dsp:spPr>
        <a:xfrm>
          <a:off x="3020310" y="3412099"/>
          <a:ext cx="1522549" cy="52348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Context</a:t>
          </a:r>
        </a:p>
      </dsp:txBody>
      <dsp:txXfrm>
        <a:off x="3045865" y="3437654"/>
        <a:ext cx="1471439" cy="472377"/>
      </dsp:txXfrm>
    </dsp:sp>
    <dsp:sp modelId="{F688ECBD-61AB-40CA-B91C-1BC8E0053DE2}">
      <dsp:nvSpPr>
        <dsp:cNvPr id="0" name=""/>
        <dsp:cNvSpPr/>
      </dsp:nvSpPr>
      <dsp:spPr>
        <a:xfrm>
          <a:off x="692272" y="3178401"/>
          <a:ext cx="1451343" cy="4834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Complexity</a:t>
          </a:r>
        </a:p>
      </dsp:txBody>
      <dsp:txXfrm>
        <a:off x="715871" y="3202000"/>
        <a:ext cx="1404145" cy="436228"/>
      </dsp:txXfrm>
    </dsp:sp>
    <dsp:sp modelId="{E6D72968-C15F-4B56-8711-C71C010EDDA3}">
      <dsp:nvSpPr>
        <dsp:cNvPr id="0" name=""/>
        <dsp:cNvSpPr/>
      </dsp:nvSpPr>
      <dsp:spPr>
        <a:xfrm>
          <a:off x="98921" y="1691019"/>
          <a:ext cx="1640868" cy="4572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Relationality</a:t>
          </a:r>
        </a:p>
      </dsp:txBody>
      <dsp:txXfrm>
        <a:off x="121240" y="1713338"/>
        <a:ext cx="1596230" cy="412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B6999-825D-4370-BE0E-41A10694FFA1}">
      <dsp:nvSpPr>
        <dsp:cNvPr id="0" name=""/>
        <dsp:cNvSpPr/>
      </dsp:nvSpPr>
      <dsp:spPr>
        <a:xfrm>
          <a:off x="506102" y="-25392"/>
          <a:ext cx="4141235" cy="4141235"/>
        </a:xfrm>
        <a:prstGeom prst="circularArrow">
          <a:avLst>
            <a:gd name="adj1" fmla="val 5544"/>
            <a:gd name="adj2" fmla="val 330680"/>
            <a:gd name="adj3" fmla="val 14157714"/>
            <a:gd name="adj4" fmla="val 1715772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D3EE0-C78E-4CE1-B7AA-83486D434B8C}">
      <dsp:nvSpPr>
        <dsp:cNvPr id="0" name=""/>
        <dsp:cNvSpPr/>
      </dsp:nvSpPr>
      <dsp:spPr>
        <a:xfrm>
          <a:off x="1771198" y="62811"/>
          <a:ext cx="1611043" cy="6637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Self-</a:t>
          </a:r>
          <a:br>
            <a:rPr lang="en-GB" sz="1700" kern="1200" dirty="0"/>
          </a:br>
          <a:r>
            <a:rPr lang="en-GB" sz="1700" kern="1200" dirty="0"/>
            <a:t>identification</a:t>
          </a:r>
        </a:p>
      </dsp:txBody>
      <dsp:txXfrm>
        <a:off x="1803598" y="95211"/>
        <a:ext cx="1546243" cy="598922"/>
      </dsp:txXfrm>
    </dsp:sp>
    <dsp:sp modelId="{89A7B942-CF52-4D7B-AF05-FE9A096187A3}">
      <dsp:nvSpPr>
        <dsp:cNvPr id="0" name=""/>
        <dsp:cNvSpPr/>
      </dsp:nvSpPr>
      <dsp:spPr>
        <a:xfrm>
          <a:off x="77069" y="1464179"/>
          <a:ext cx="1500228" cy="6479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Purpose</a:t>
          </a:r>
        </a:p>
      </dsp:txBody>
      <dsp:txXfrm>
        <a:off x="108702" y="1495812"/>
        <a:ext cx="1436962" cy="584733"/>
      </dsp:txXfrm>
    </dsp:sp>
    <dsp:sp modelId="{8212B703-E7E7-40B4-A6A6-5EE9DF974C2F}">
      <dsp:nvSpPr>
        <dsp:cNvPr id="0" name=""/>
        <dsp:cNvSpPr/>
      </dsp:nvSpPr>
      <dsp:spPr>
        <a:xfrm>
          <a:off x="602736" y="3205365"/>
          <a:ext cx="1636381" cy="52199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Participation</a:t>
          </a:r>
        </a:p>
      </dsp:txBody>
      <dsp:txXfrm>
        <a:off x="628218" y="3230847"/>
        <a:ext cx="1585417" cy="471034"/>
      </dsp:txXfrm>
    </dsp:sp>
    <dsp:sp modelId="{0E13730E-25F3-4AD5-8BCA-EC33BA57E879}">
      <dsp:nvSpPr>
        <dsp:cNvPr id="0" name=""/>
        <dsp:cNvSpPr/>
      </dsp:nvSpPr>
      <dsp:spPr>
        <a:xfrm>
          <a:off x="3406571" y="3031389"/>
          <a:ext cx="1388564" cy="5600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Anonymity</a:t>
          </a:r>
        </a:p>
      </dsp:txBody>
      <dsp:txXfrm>
        <a:off x="3433908" y="3058726"/>
        <a:ext cx="1333890" cy="505331"/>
      </dsp:txXfrm>
    </dsp:sp>
    <dsp:sp modelId="{2C35CA80-3998-42BC-AFB0-372FF77669E2}">
      <dsp:nvSpPr>
        <dsp:cNvPr id="0" name=""/>
        <dsp:cNvSpPr/>
      </dsp:nvSpPr>
      <dsp:spPr>
        <a:xfrm>
          <a:off x="3776292" y="1383251"/>
          <a:ext cx="1173344" cy="5774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Consent</a:t>
          </a:r>
        </a:p>
      </dsp:txBody>
      <dsp:txXfrm>
        <a:off x="3804481" y="1411440"/>
        <a:ext cx="1116966" cy="521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7ABD-2B9B-4AA2-A5A8-D3B20832344F}">
      <dsp:nvSpPr>
        <dsp:cNvPr id="0" name=""/>
        <dsp:cNvSpPr/>
      </dsp:nvSpPr>
      <dsp:spPr>
        <a:xfrm>
          <a:off x="2890" y="0"/>
          <a:ext cx="3521360" cy="393182"/>
        </a:xfrm>
        <a:prstGeom prst="chevron">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lumMod val="40000"/>
                  <a:lumOff val="60000"/>
                </a:schemeClr>
              </a:solidFill>
            </a:rPr>
            <a:t>1. Prepare</a:t>
          </a:r>
        </a:p>
      </dsp:txBody>
      <dsp:txXfrm>
        <a:off x="199481" y="0"/>
        <a:ext cx="3128178" cy="393182"/>
      </dsp:txXfrm>
    </dsp:sp>
    <dsp:sp modelId="{45AE0F77-E026-4165-A389-45F88C160343}">
      <dsp:nvSpPr>
        <dsp:cNvPr id="0" name=""/>
        <dsp:cNvSpPr/>
      </dsp:nvSpPr>
      <dsp:spPr>
        <a:xfrm>
          <a:off x="3172115" y="0"/>
          <a:ext cx="3521360" cy="393182"/>
        </a:xfrm>
        <a:prstGeom prst="chevron">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lumMod val="40000"/>
                  <a:lumOff val="60000"/>
                </a:schemeClr>
              </a:solidFill>
            </a:rPr>
            <a:t>2. Measure</a:t>
          </a:r>
        </a:p>
      </dsp:txBody>
      <dsp:txXfrm>
        <a:off x="3368706" y="0"/>
        <a:ext cx="3128178" cy="393182"/>
      </dsp:txXfrm>
    </dsp:sp>
    <dsp:sp modelId="{C29C6D48-5B4C-4D93-BC3B-4826FB37DED4}">
      <dsp:nvSpPr>
        <dsp:cNvPr id="0" name=""/>
        <dsp:cNvSpPr/>
      </dsp:nvSpPr>
      <dsp:spPr>
        <a:xfrm>
          <a:off x="6341339" y="0"/>
          <a:ext cx="3521360" cy="393182"/>
        </a:xfrm>
        <a:prstGeom prst="chevron">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lumMod val="40000"/>
                  <a:lumOff val="60000"/>
                </a:schemeClr>
              </a:solidFill>
            </a:rPr>
            <a:t>3. Analyse</a:t>
          </a:r>
        </a:p>
      </dsp:txBody>
      <dsp:txXfrm>
        <a:off x="6537930" y="0"/>
        <a:ext cx="3128178" cy="39318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6/3/2025</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6/3/2025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1</a:t>
            </a:fld>
            <a:endParaRPr lang="en-US" dirty="0"/>
          </a:p>
        </p:txBody>
      </p:sp>
    </p:spTree>
    <p:extLst>
      <p:ext uri="{BB962C8B-B14F-4D97-AF65-F5344CB8AC3E}">
        <p14:creationId xmlns:p14="http://schemas.microsoft.com/office/powerpoint/2010/main" val="314070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Intersectional data collection is preoccupied with socio-demographic variables: how to classify and how to collect these within existing legal frameworks / restrictions. </a:t>
            </a:r>
          </a:p>
          <a:p>
            <a:endParaRPr lang="en-GB" dirty="0"/>
          </a:p>
          <a:p>
            <a:r>
              <a:rPr lang="en-GB" dirty="0"/>
              <a:t>BUT: this is not the main issue. The main issue: what do you collect the data for? </a:t>
            </a:r>
          </a:p>
          <a:p>
            <a:endParaRPr lang="en-GB" dirty="0"/>
          </a:p>
          <a:p>
            <a:r>
              <a:rPr lang="en-GB" dirty="0"/>
              <a:t>AND: who does this help you to transform inequalities? </a:t>
            </a:r>
          </a:p>
          <a:p>
            <a:endParaRPr lang="en-GB" dirty="0"/>
          </a:p>
          <a:p>
            <a:r>
              <a:rPr lang="en-GB" dirty="0"/>
              <a:t>Gender related variables of health research – </a:t>
            </a:r>
            <a:r>
              <a:rPr lang="en-GB" b="1" dirty="0"/>
              <a:t>away from socio-demographic categories </a:t>
            </a:r>
            <a:r>
              <a:rPr lang="en-GB" dirty="0"/>
              <a:t>to structural features: gender roles, norms, gender status hierarchy – across disciplines. </a:t>
            </a:r>
          </a:p>
          <a:p>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10</a:t>
            </a:fld>
            <a:endParaRPr lang="en-US" dirty="0"/>
          </a:p>
        </p:txBody>
      </p:sp>
    </p:spTree>
    <p:extLst>
      <p:ext uri="{BB962C8B-B14F-4D97-AF65-F5344CB8AC3E}">
        <p14:creationId xmlns:p14="http://schemas.microsoft.com/office/powerpoint/2010/main" val="198872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the mechanisms how power and privilege is preserved.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data is not more justice! What’s the purpose. Needs to be tied to historic inequalities and a transformatory project not a protection of individual feelings of identity.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of these issues are relatively easy to comply with at the organisational level: context and participation is more bounded; purpose more precise, categories more localized and relevant. </a:t>
            </a:r>
          </a:p>
          <a:p>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11</a:t>
            </a:fld>
            <a:endParaRPr lang="en-US" dirty="0"/>
          </a:p>
        </p:txBody>
      </p:sp>
    </p:spTree>
    <p:extLst>
      <p:ext uri="{BB962C8B-B14F-4D97-AF65-F5344CB8AC3E}">
        <p14:creationId xmlns:p14="http://schemas.microsoft.com/office/powerpoint/2010/main" val="63292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Importance of organisational level. </a:t>
            </a:r>
          </a:p>
        </p:txBody>
      </p:sp>
      <p:sp>
        <p:nvSpPr>
          <p:cNvPr id="4" name="Slide Number Placeholder 3"/>
          <p:cNvSpPr>
            <a:spLocks noGrp="1"/>
          </p:cNvSpPr>
          <p:nvPr>
            <p:ph type="sldNum" sz="quarter" idx="5"/>
          </p:nvPr>
        </p:nvSpPr>
        <p:spPr/>
        <p:txBody>
          <a:bodyPr/>
          <a:lstStyle/>
          <a:p>
            <a:fld id="{F5B62BC0-7DC4-4569-951D-2BB9475345C6}" type="slidenum">
              <a:rPr lang="en-US" smtClean="0"/>
              <a:t>12</a:t>
            </a:fld>
            <a:endParaRPr lang="en-US" dirty="0"/>
          </a:p>
        </p:txBody>
      </p:sp>
    </p:spTree>
    <p:extLst>
      <p:ext uri="{BB962C8B-B14F-4D97-AF65-F5344CB8AC3E}">
        <p14:creationId xmlns:p14="http://schemas.microsoft.com/office/powerpoint/2010/main" val="331500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13</a:t>
            </a:fld>
            <a:endParaRPr lang="en-US" dirty="0"/>
          </a:p>
        </p:txBody>
      </p:sp>
    </p:spTree>
    <p:extLst>
      <p:ext uri="{BB962C8B-B14F-4D97-AF65-F5344CB8AC3E}">
        <p14:creationId xmlns:p14="http://schemas.microsoft.com/office/powerpoint/2010/main" val="140190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Instead of pressing chapter in the policy report into presentation, two critical reflections, two issues that tend to fall under the table when discussing data collection / monitoring from intersectional perspective: </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Need to focus on the eye of the hurricane, on the culture and values of those at the </a:t>
            </a:r>
            <a:r>
              <a:rPr lang="en-GB" dirty="0" err="1">
                <a:latin typeface="Open Sans" panose="020B0606030504020204" pitchFamily="34" charset="0"/>
                <a:ea typeface="Open Sans" panose="020B0606030504020204" pitchFamily="34" charset="0"/>
                <a:cs typeface="Open Sans" panose="020B0606030504020204" pitchFamily="34" charset="0"/>
              </a:rPr>
              <a:t>center</a:t>
            </a:r>
            <a:r>
              <a:rPr lang="en-GB" dirty="0">
                <a:latin typeface="Open Sans" panose="020B0606030504020204" pitchFamily="34" charset="0"/>
                <a:ea typeface="Open Sans" panose="020B0606030504020204" pitchFamily="34" charset="0"/>
                <a:cs typeface="Open Sans" panose="020B0606030504020204" pitchFamily="34" charset="0"/>
              </a:rPr>
              <a:t> of society, of those in power and with high status: white, middle-aged, </a:t>
            </a:r>
            <a:r>
              <a:rPr lang="en-GB" dirty="0" err="1">
                <a:latin typeface="Open Sans" panose="020B0606030504020204" pitchFamily="34" charset="0"/>
                <a:ea typeface="Open Sans" panose="020B0606030504020204" pitchFamily="34" charset="0"/>
                <a:cs typeface="Open Sans" panose="020B0606030504020204" pitchFamily="34" charset="0"/>
              </a:rPr>
              <a:t>hetereosexual</a:t>
            </a:r>
            <a:r>
              <a:rPr lang="en-GB" dirty="0">
                <a:latin typeface="Open Sans" panose="020B0606030504020204" pitchFamily="34" charset="0"/>
                <a:ea typeface="Open Sans" panose="020B0606030504020204" pitchFamily="34" charset="0"/>
                <a:cs typeface="Open Sans" panose="020B0606030504020204" pitchFamily="34" charset="0"/>
              </a:rPr>
              <a:t> men. Because it is the dominant masculinity, their culture and values that drives marginalization. </a:t>
            </a:r>
          </a:p>
          <a:p>
            <a:pPr marL="171450" indent="-1714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Need to focus on purpose of data collection: structural inequalities, main discussion should be on social, structural inequalities rather than social identities and social categories. </a:t>
            </a:r>
          </a:p>
          <a:p>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2</a:t>
            </a:fld>
            <a:endParaRPr lang="en-US" dirty="0"/>
          </a:p>
        </p:txBody>
      </p:sp>
    </p:spTree>
    <p:extLst>
      <p:ext uri="{BB962C8B-B14F-4D97-AF65-F5344CB8AC3E}">
        <p14:creationId xmlns:p14="http://schemas.microsoft.com/office/powerpoint/2010/main" val="110527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b="0" i="0" dirty="0">
              <a:solidFill>
                <a:srgbClr val="D30B54"/>
              </a:solidFill>
              <a:effectLst/>
              <a:highlight>
                <a:srgbClr val="FFFFFF"/>
              </a:highlight>
              <a:latin typeface="Lato" panose="020F0502020204030203" pitchFamily="34" charset="0"/>
            </a:endParaRPr>
          </a:p>
          <a:p>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3</a:t>
            </a:fld>
            <a:endParaRPr lang="en-US" dirty="0"/>
          </a:p>
        </p:txBody>
      </p:sp>
    </p:spTree>
    <p:extLst>
      <p:ext uri="{BB962C8B-B14F-4D97-AF65-F5344CB8AC3E}">
        <p14:creationId xmlns:p14="http://schemas.microsoft.com/office/powerpoint/2010/main" val="373815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Multiple identities / colors.</a:t>
            </a:r>
            <a:r>
              <a:rPr lang="en-US" dirty="0"/>
              <a:t> The wheel shows us multiple dimensions of social identities represented through different colors. </a:t>
            </a:r>
          </a:p>
          <a:p>
            <a:endParaRPr lang="en-US" dirty="0"/>
          </a:p>
          <a:p>
            <a:r>
              <a:rPr lang="en-US" b="1" dirty="0"/>
              <a:t>Ordered: center/margin.</a:t>
            </a:r>
            <a:r>
              <a:rPr lang="en-US" dirty="0"/>
              <a:t> Importantly, these identities are </a:t>
            </a:r>
            <a:r>
              <a:rPr lang="en-US" b="1" dirty="0"/>
              <a:t>ordered according to privilege and disadvantage</a:t>
            </a:r>
            <a:r>
              <a:rPr lang="en-US" dirty="0"/>
              <a:t>: at the center are privileged identities while at the margin, are those that are rather disadvantage and marginalized. At the center are those identities “in power”, while at the margin are those identities that are disadvantaged, excluded, oppressed. </a:t>
            </a:r>
          </a:p>
          <a:p>
            <a:endParaRPr lang="en-US" dirty="0"/>
          </a:p>
          <a:p>
            <a:r>
              <a:rPr lang="en-US" dirty="0"/>
              <a:t>As individuals we always occupy </a:t>
            </a:r>
            <a:r>
              <a:rPr lang="en-US" b="1" dirty="0"/>
              <a:t>different positions of disadvantage and privilege</a:t>
            </a:r>
            <a:r>
              <a:rPr lang="en-US" dirty="0"/>
              <a:t> at the same time: as a white person you can be at the center of race, yet be at the margin due to your sexual orientation. While you can be at the center in terms of an abled-body,  you can be at the margins in terms of citizenship. </a:t>
            </a:r>
          </a:p>
          <a:p>
            <a:endParaRPr lang="en-US" dirty="0"/>
          </a:p>
          <a:p>
            <a:r>
              <a:rPr lang="en-US" dirty="0"/>
              <a:t>When we talk about intersectionality, we tend to </a:t>
            </a:r>
            <a:r>
              <a:rPr lang="en-US" b="1" dirty="0"/>
              <a:t>focus on the excluded</a:t>
            </a:r>
            <a:r>
              <a:rPr lang="en-US" dirty="0"/>
              <a:t> – those at the margin of the society / wheel / possibly </a:t>
            </a:r>
            <a:r>
              <a:rPr lang="en-US" b="1" dirty="0"/>
              <a:t>overlapping marginalization. </a:t>
            </a:r>
            <a:endParaRPr lang="en-US" dirty="0"/>
          </a:p>
          <a:p>
            <a:endParaRPr lang="en-US" dirty="0"/>
          </a:p>
          <a:p>
            <a:r>
              <a:rPr lang="en-US" dirty="0"/>
              <a:t>Especially when we think about data and monitoring – we discuss how we can </a:t>
            </a:r>
            <a:r>
              <a:rPr lang="en-US" b="1" dirty="0"/>
              <a:t>gather data on migrant-status, ethnicity, race, religion </a:t>
            </a:r>
            <a:r>
              <a:rPr lang="en-US" dirty="0"/>
              <a:t>and all the other protected personal information. However, the key is who is in the center! Who is in power! </a:t>
            </a:r>
          </a:p>
          <a:p>
            <a:endParaRPr lang="en-US" dirty="0"/>
          </a:p>
          <a:p>
            <a:r>
              <a:rPr lang="en-US" dirty="0"/>
              <a:t>It is my contention that we </a:t>
            </a:r>
            <a:r>
              <a:rPr lang="en-US" b="1" dirty="0"/>
              <a:t>need data on who is in the center!! </a:t>
            </a:r>
            <a:r>
              <a:rPr lang="en-US" b="0" dirty="0"/>
              <a:t>Because it is the culture and values of the privileged that result in exclusion. </a:t>
            </a:r>
          </a:p>
          <a:p>
            <a:endParaRPr lang="en-US" dirty="0"/>
          </a:p>
          <a:p>
            <a:r>
              <a:rPr lang="en-US" dirty="0"/>
              <a:t>Historic: </a:t>
            </a:r>
          </a:p>
          <a:p>
            <a:r>
              <a:rPr lang="en-US" dirty="0"/>
              <a:t>Court ruled in DeGraffenreid v General Motors that no discrimination based on gender was present (GM did hire women); neither discrimination based upon race (GM did hire black men). There is no case for Black Women. Reasoning by the court is interesting in terms of avoiding the explosion of new protected minority categories: </a:t>
            </a:r>
          </a:p>
          <a:p>
            <a:endParaRPr lang="en-US" dirty="0"/>
          </a:p>
          <a:p>
            <a:r>
              <a:rPr lang="en-US" dirty="0"/>
              <a:t>“The prospect of the creation of new classes of protected minorities, governed only by the mathematical principles of permutation and combination, clearly raises the prospect of opening the hackneyed </a:t>
            </a:r>
            <a:r>
              <a:rPr lang="en-US" b="1" dirty="0"/>
              <a:t>Pandora's box</a:t>
            </a:r>
            <a:r>
              <a:rPr lang="en-US" dirty="0"/>
              <a:t>.” (Crenshaw 1989)</a:t>
            </a:r>
            <a:endParaRPr lang="es-ES" dirty="0"/>
          </a:p>
        </p:txBody>
      </p:sp>
      <p:sp>
        <p:nvSpPr>
          <p:cNvPr id="4" name="Slide Number Placeholder 3"/>
          <p:cNvSpPr>
            <a:spLocks noGrp="1"/>
          </p:cNvSpPr>
          <p:nvPr>
            <p:ph type="sldNum" sz="quarter" idx="5"/>
          </p:nvPr>
        </p:nvSpPr>
        <p:spPr/>
        <p:txBody>
          <a:bodyPr/>
          <a:lstStyle/>
          <a:p>
            <a:fld id="{F5B62BC0-7DC4-4569-951D-2BB9475345C6}" type="slidenum">
              <a:rPr lang="en-US" smtClean="0"/>
              <a:t>4</a:t>
            </a:fld>
            <a:endParaRPr lang="en-US" dirty="0"/>
          </a:p>
        </p:txBody>
      </p:sp>
    </p:spTree>
    <p:extLst>
      <p:ext uri="{BB962C8B-B14F-4D97-AF65-F5344CB8AC3E}">
        <p14:creationId xmlns:p14="http://schemas.microsoft.com/office/powerpoint/2010/main" val="67224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I mean by collecting data on the privileged? </a:t>
            </a:r>
          </a:p>
          <a:p>
            <a:endParaRPr lang="en-GB" dirty="0"/>
          </a:p>
          <a:p>
            <a:r>
              <a:rPr lang="en-GB" dirty="0"/>
              <a:t>Recent paper Valdez in the field of “ecology and conservation”. </a:t>
            </a:r>
          </a:p>
          <a:p>
            <a:endParaRPr lang="en-GB" dirty="0"/>
          </a:p>
          <a:p>
            <a:r>
              <a:rPr lang="en-GB" dirty="0"/>
              <a:t>Lord of the rings “Gollum” – ring possession main objective. Widespread </a:t>
            </a:r>
            <a:r>
              <a:rPr lang="en-GB" b="1" dirty="0"/>
              <a:t>resource hoarding, gatekeeping, possessive territorial </a:t>
            </a:r>
            <a:r>
              <a:rPr lang="en-GB" b="1" dirty="0" err="1"/>
              <a:t>behavior</a:t>
            </a:r>
            <a:r>
              <a:rPr lang="en-GB" dirty="0"/>
              <a:t>. </a:t>
            </a:r>
          </a:p>
          <a:p>
            <a:endParaRPr lang="en-GB" dirty="0"/>
          </a:p>
          <a:p>
            <a:r>
              <a:rPr lang="en-GB" dirty="0"/>
              <a:t>Possessive behaviour – main perpetrator: high profile researchers, supervisors, in short - those in power which affects mainly those without power: </a:t>
            </a:r>
            <a:r>
              <a:rPr lang="en-GB" b="1" dirty="0"/>
              <a:t>early career and marginalized researchers</a:t>
            </a:r>
            <a:r>
              <a:rPr lang="en-GB" dirty="0"/>
              <a:t>. </a:t>
            </a:r>
          </a:p>
          <a:p>
            <a:endParaRPr lang="en-GB" dirty="0"/>
          </a:p>
          <a:p>
            <a:r>
              <a:rPr lang="en-GB" dirty="0"/>
              <a:t>It is the behaviour of those in power, the privileged, the high status, high profile researchers that drives out the rest. </a:t>
            </a:r>
          </a:p>
        </p:txBody>
      </p:sp>
      <p:sp>
        <p:nvSpPr>
          <p:cNvPr id="4" name="Slide Number Placeholder 3"/>
          <p:cNvSpPr>
            <a:spLocks noGrp="1"/>
          </p:cNvSpPr>
          <p:nvPr>
            <p:ph type="sldNum" sz="quarter" idx="5"/>
          </p:nvPr>
        </p:nvSpPr>
        <p:spPr/>
        <p:txBody>
          <a:bodyPr/>
          <a:lstStyle/>
          <a:p>
            <a:fld id="{F5B62BC0-7DC4-4569-951D-2BB9475345C6}" type="slidenum">
              <a:rPr lang="en-US" smtClean="0"/>
              <a:t>5</a:t>
            </a:fld>
            <a:endParaRPr lang="en-US" dirty="0"/>
          </a:p>
        </p:txBody>
      </p:sp>
    </p:spTree>
    <p:extLst>
      <p:ext uri="{BB962C8B-B14F-4D97-AF65-F5344CB8AC3E}">
        <p14:creationId xmlns:p14="http://schemas.microsoft.com/office/powerpoint/2010/main" val="291376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Why is it that messages of brilliance undermine women’s interest? </a:t>
            </a:r>
          </a:p>
          <a:p>
            <a:endParaRPr lang="en-GB" dirty="0"/>
          </a:p>
          <a:p>
            <a:r>
              <a:rPr lang="en-GB" dirty="0"/>
              <a:t>Masculinity Contest Culture - </a:t>
            </a:r>
            <a:r>
              <a:rPr lang="en-US" dirty="0"/>
              <a:t>gives rise to a “dog eat dog” atmosphere of ruthless competition, which discourages women’s participation and undermines their wellbeing.</a:t>
            </a:r>
          </a:p>
          <a:p>
            <a:endParaRPr lang="en-US" dirty="0"/>
          </a:p>
          <a:p>
            <a:r>
              <a:rPr lang="en-US" dirty="0"/>
              <a:t>Masculinity Culture defined by those in the center, in power that drives others out. </a:t>
            </a:r>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6</a:t>
            </a:fld>
            <a:endParaRPr lang="en-US" dirty="0"/>
          </a:p>
        </p:txBody>
      </p:sp>
    </p:spTree>
    <p:extLst>
      <p:ext uri="{BB962C8B-B14F-4D97-AF65-F5344CB8AC3E}">
        <p14:creationId xmlns:p14="http://schemas.microsoft.com/office/powerpoint/2010/main" val="117709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want to </a:t>
            </a:r>
            <a:r>
              <a:rPr lang="en-GB" b="1" dirty="0"/>
              <a:t>understand the mechanisms</a:t>
            </a:r>
            <a:r>
              <a:rPr lang="en-GB" dirty="0"/>
              <a:t> that drives women and minoritised groups out, we need to look at the </a:t>
            </a:r>
            <a:r>
              <a:rPr lang="en-GB" b="1" dirty="0"/>
              <a:t>dominant masculinity culture</a:t>
            </a:r>
            <a:r>
              <a:rPr lang="en-GB" dirty="0"/>
              <a:t> at the organisational level.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MCC is an organisational level construct: how </a:t>
            </a:r>
            <a:r>
              <a:rPr lang="en-US" b="0" i="0" dirty="0">
                <a:solidFill>
                  <a:srgbClr val="343A40"/>
                </a:solidFill>
                <a:effectLst/>
                <a:latin typeface="Source Sans Pro" panose="020B0503030403020204" pitchFamily="34" charset="0"/>
              </a:rPr>
              <a:t>strongly an organization or organizational unit endorses masculine norms. Ideal to explore departments, faculties, labs, etc. </a:t>
            </a:r>
            <a:r>
              <a:rPr lang="en-GB" dirty="0"/>
              <a:t>Think about male vs. female dominated faculties?!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Four facets: “show no weakness”, “Stamina”, “Put work first”, “Dog-eats-dog”. </a:t>
            </a:r>
          </a:p>
          <a:p>
            <a:endParaRPr lang="en-GB" dirty="0"/>
          </a:p>
          <a:p>
            <a:r>
              <a:rPr lang="en-GB" dirty="0"/>
              <a:t>Addressing masculinity contest culture is likely to improve the research culture and work climate for all. </a:t>
            </a:r>
          </a:p>
          <a:p>
            <a:endParaRPr lang="en-GB" dirty="0"/>
          </a:p>
          <a:p>
            <a:r>
              <a:rPr lang="en-GB" dirty="0"/>
              <a:t>GEAM incorporates MCC scale over the years. What we see it correlates quite strongly with microaggressions, </a:t>
            </a:r>
            <a:r>
              <a:rPr lang="en-GB" dirty="0" err="1"/>
              <a:t>gbv</a:t>
            </a:r>
            <a:r>
              <a:rPr lang="en-GB" dirty="0"/>
              <a:t>, etc. The masculinity culture is key and needs to be addressed through policies which will benefit everybody else who is not at the </a:t>
            </a:r>
            <a:r>
              <a:rPr lang="en-GB" dirty="0" err="1"/>
              <a:t>center</a:t>
            </a:r>
            <a:r>
              <a:rPr lang="en-GB" dirty="0"/>
              <a:t>! </a:t>
            </a:r>
          </a:p>
          <a:p>
            <a:endParaRPr lang="en-GB" dirty="0"/>
          </a:p>
          <a:p>
            <a:r>
              <a:rPr lang="en-GB" dirty="0"/>
              <a:t>“</a:t>
            </a:r>
            <a:r>
              <a:rPr lang="en-US" dirty="0"/>
              <a:t>‘[t]he name of the problem addressed is white supremacy and male dominance, or white male dominance, not race and sex classifications”</a:t>
            </a:r>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7</a:t>
            </a:fld>
            <a:endParaRPr lang="en-US" dirty="0"/>
          </a:p>
        </p:txBody>
      </p:sp>
    </p:spTree>
    <p:extLst>
      <p:ext uri="{BB962C8B-B14F-4D97-AF65-F5344CB8AC3E}">
        <p14:creationId xmlns:p14="http://schemas.microsoft.com/office/powerpoint/2010/main" val="318582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 read in times of backlash. </a:t>
            </a:r>
          </a:p>
          <a:p>
            <a:endParaRPr lang="en-GB" dirty="0"/>
          </a:p>
          <a:p>
            <a:r>
              <a:rPr lang="en-GB" dirty="0"/>
              <a:t>First, shows the limits of formalised / policy approach. Impressive </a:t>
            </a:r>
            <a:r>
              <a:rPr lang="en-GB" b="1" dirty="0"/>
              <a:t>administrative</a:t>
            </a:r>
            <a:r>
              <a:rPr lang="en-GB" dirty="0"/>
              <a:t> infrastructure in place - </a:t>
            </a:r>
            <a:r>
              <a:rPr lang="en-GB" b="1" dirty="0"/>
              <a:t>including data monitoring and surveys</a:t>
            </a:r>
            <a:r>
              <a:rPr lang="en-GB" dirty="0"/>
              <a:t> -  but it has not really improved the experience of students and professors. If there is not a basic culture and ability to discuss and listen, then it is hard to move forward. </a:t>
            </a:r>
          </a:p>
          <a:p>
            <a:endParaRPr lang="en-GB" dirty="0"/>
          </a:p>
          <a:p>
            <a:r>
              <a:rPr lang="en-US" dirty="0"/>
              <a:t>Second: </a:t>
            </a:r>
            <a:r>
              <a:rPr lang="en-US" b="1" dirty="0"/>
              <a:t>don’t loose sight of structural inequalities, the things that matter. </a:t>
            </a:r>
            <a:r>
              <a:rPr lang="en-US" dirty="0"/>
              <a:t> </a:t>
            </a:r>
          </a:p>
          <a:p>
            <a:endParaRPr lang="en-US" dirty="0"/>
          </a:p>
          <a:p>
            <a:r>
              <a:rPr lang="en-US" dirty="0" err="1"/>
              <a:t>Metoo</a:t>
            </a:r>
            <a:r>
              <a:rPr lang="en-US" dirty="0"/>
              <a:t>, murder of George Floyd: “There was a complete disconnect between the  source of their anger and the target of it,” the former dean said. “It was insatiable.” </a:t>
            </a:r>
          </a:p>
          <a:p>
            <a:endParaRPr lang="en-US" dirty="0"/>
          </a:p>
          <a:p>
            <a:r>
              <a:rPr lang="en-US" dirty="0"/>
              <a:t>“The most strident critics were sometimes not  the most marginalized students, but peers who claimed to be fighting on their behalf.”</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DEI theory and debates obscure real-world obstacles to inclusion. Botanical garden - discussing alternative nomenclature for plants and knowledge when the biggest impediment to making the garden more accessible: “</a:t>
            </a:r>
            <a:r>
              <a:rPr lang="en-US" dirty="0"/>
              <a:t>It is hard to get there without a car.” There was never any funding for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the purpose of data collection? Need a clear understanding of what needs to change. D</a:t>
            </a:r>
            <a:r>
              <a:rPr lang="en-GB" b="1" dirty="0"/>
              <a:t>on’t loose sight of the structural problems and how to change them.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8</a:t>
            </a:fld>
            <a:endParaRPr lang="en-US" dirty="0"/>
          </a:p>
        </p:txBody>
      </p:sp>
    </p:spTree>
    <p:extLst>
      <p:ext uri="{BB962C8B-B14F-4D97-AF65-F5344CB8AC3E}">
        <p14:creationId xmlns:p14="http://schemas.microsoft.com/office/powerpoint/2010/main" val="158046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Persistent funding gap for black scientists in the National Institutes of Health in the US. </a:t>
            </a:r>
          </a:p>
          <a:p>
            <a:endParaRPr lang="en-GB" dirty="0"/>
          </a:p>
          <a:p>
            <a:r>
              <a:rPr lang="en-GB" dirty="0"/>
              <a:t>Revised peer review system, biased review</a:t>
            </a:r>
          </a:p>
          <a:p>
            <a:r>
              <a:rPr lang="en-GB" dirty="0"/>
              <a:t>Lottery of top excellent proposals </a:t>
            </a:r>
          </a:p>
          <a:p>
            <a:r>
              <a:rPr lang="en-GB" dirty="0"/>
              <a:t>Refocus, prioritize topic areas more popular among black scientist. </a:t>
            </a:r>
          </a:p>
          <a:p>
            <a:r>
              <a:rPr lang="en-GB" dirty="0"/>
              <a:t>Use scorecard for grant allocation to address the funding gap. </a:t>
            </a:r>
          </a:p>
          <a:p>
            <a:endParaRPr lang="en-GB" dirty="0"/>
          </a:p>
          <a:p>
            <a:r>
              <a:rPr lang="en-GB" dirty="0"/>
              <a:t>BUT solution: just fund one additional grant for each NIH. </a:t>
            </a:r>
          </a:p>
          <a:p>
            <a:endParaRPr lang="en-GB" dirty="0"/>
          </a:p>
          <a:p>
            <a:r>
              <a:rPr lang="en-GB" dirty="0"/>
              <a:t>Data is useless without a clear understanding of what needs to change. What is the purpose of data collection? </a:t>
            </a:r>
          </a:p>
          <a:p>
            <a:endParaRPr lang="en-GB" dirty="0"/>
          </a:p>
        </p:txBody>
      </p:sp>
      <p:sp>
        <p:nvSpPr>
          <p:cNvPr id="4" name="Slide Number Placeholder 3"/>
          <p:cNvSpPr>
            <a:spLocks noGrp="1"/>
          </p:cNvSpPr>
          <p:nvPr>
            <p:ph type="sldNum" sz="quarter" idx="5"/>
          </p:nvPr>
        </p:nvSpPr>
        <p:spPr/>
        <p:txBody>
          <a:bodyPr/>
          <a:lstStyle/>
          <a:p>
            <a:fld id="{F5B62BC0-7DC4-4569-951D-2BB9475345C6}" type="slidenum">
              <a:rPr lang="en-US" smtClean="0"/>
              <a:t>9</a:t>
            </a:fld>
            <a:endParaRPr lang="en-US" dirty="0"/>
          </a:p>
        </p:txBody>
      </p:sp>
    </p:spTree>
    <p:extLst>
      <p:ext uri="{BB962C8B-B14F-4D97-AF65-F5344CB8AC3E}">
        <p14:creationId xmlns:p14="http://schemas.microsoft.com/office/powerpoint/2010/main" val="2480360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1"/>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564996" y="2475186"/>
            <a:ext cx="5315414" cy="621542"/>
          </a:xfrm>
          <a:prstGeom prst="rect">
            <a:avLst/>
          </a:prstGeom>
          <a:noFill/>
        </p:spPr>
        <p:txBody>
          <a:bodyPr lIns="0" tIns="0" rIns="0" bIns="0" anchor="ctr"/>
          <a:lstStyle>
            <a:lvl1pPr algn="l">
              <a:lnSpc>
                <a:spcPts val="5500"/>
              </a:lnSpc>
              <a:defRPr sz="5000" i="1" cap="none" spc="100" baseline="0">
                <a:solidFill>
                  <a:schemeClr val="tx1"/>
                </a:solidFill>
                <a:latin typeface="Merriweather Light" panose="00000400000000000000" pitchFamily="2" charset="0"/>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564996" y="3203035"/>
            <a:ext cx="5315414" cy="451930"/>
          </a:xfrm>
          <a:prstGeom prst="rect">
            <a:avLst/>
          </a:prstGeom>
          <a:noFill/>
        </p:spPr>
        <p:txBody>
          <a:bodyPr lIns="0" tIns="0" rIns="0" bIns="0" anchor="ctr"/>
          <a:lstStyle>
            <a:lvl1pPr marL="0" indent="0" algn="l">
              <a:buNone/>
              <a:defRPr sz="1600" cap="none" spc="0" baseline="0">
                <a:solidFill>
                  <a:schemeClr val="tx1"/>
                </a:solidFill>
                <a:latin typeface="Libre Franklin" pitchFamily="2" charset="0"/>
              </a:defRPr>
            </a:lvl1pPr>
          </a:lstStyle>
          <a:p>
            <a:pPr lvl="0"/>
            <a:r>
              <a:rPr lang="en-US" dirty="0"/>
              <a:t>Click to add subtitle</a:t>
            </a:r>
          </a:p>
        </p:txBody>
      </p:sp>
      <p:pic>
        <p:nvPicPr>
          <p:cNvPr id="11" name="Picture 10" descr="Graphical user interface, text&#10;&#10;Description automatically generated">
            <a:extLst>
              <a:ext uri="{FF2B5EF4-FFF2-40B4-BE49-F238E27FC236}">
                <a16:creationId xmlns:a16="http://schemas.microsoft.com/office/drawing/2014/main" id="{C793205A-3AAC-7566-D864-D0BEB5EC49A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93013" y="6084199"/>
            <a:ext cx="2154148" cy="451930"/>
          </a:xfrm>
          <a:prstGeom prst="rect">
            <a:avLst/>
          </a:prstGeom>
        </p:spPr>
      </p:pic>
      <p:pic>
        <p:nvPicPr>
          <p:cNvPr id="13" name="Graphic 12">
            <a:extLst>
              <a:ext uri="{FF2B5EF4-FFF2-40B4-BE49-F238E27FC236}">
                <a16:creationId xmlns:a16="http://schemas.microsoft.com/office/drawing/2014/main" id="{021922E6-12B2-0ED8-6420-30E8182A2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3013" y="446900"/>
            <a:ext cx="2329660" cy="628802"/>
          </a:xfrm>
          <a:prstGeom prst="rect">
            <a:avLst/>
          </a:prstGeom>
        </p:spPr>
      </p:pic>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pic>
        <p:nvPicPr>
          <p:cNvPr id="12" name="Graphic 11">
            <a:extLst>
              <a:ext uri="{FF2B5EF4-FFF2-40B4-BE49-F238E27FC236}">
                <a16:creationId xmlns:a16="http://schemas.microsoft.com/office/drawing/2014/main" id="{9DAF633A-4BA4-B381-E523-B7C0B79938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11493" y="335514"/>
            <a:ext cx="645227" cy="640699"/>
          </a:xfrm>
          <a:prstGeom prst="rect">
            <a:avLst/>
          </a:prstGeom>
        </p:spPr>
      </p:pic>
      <p:sp>
        <p:nvSpPr>
          <p:cNvPr id="4" name="Text Placeholder 10">
            <a:extLst>
              <a:ext uri="{FF2B5EF4-FFF2-40B4-BE49-F238E27FC236}">
                <a16:creationId xmlns:a16="http://schemas.microsoft.com/office/drawing/2014/main" id="{4F5C9DE4-79DE-6308-016A-F5B88702D475}"/>
              </a:ext>
            </a:extLst>
          </p:cNvPr>
          <p:cNvSpPr>
            <a:spLocks noGrp="1"/>
          </p:cNvSpPr>
          <p:nvPr>
            <p:ph type="body" sz="quarter" idx="12" hasCustomPrompt="1"/>
          </p:nvPr>
        </p:nvSpPr>
        <p:spPr>
          <a:xfrm>
            <a:off x="4412513" y="4129310"/>
            <a:ext cx="5410687" cy="1682433"/>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5" name="Title 3">
            <a:extLst>
              <a:ext uri="{FF2B5EF4-FFF2-40B4-BE49-F238E27FC236}">
                <a16:creationId xmlns:a16="http://schemas.microsoft.com/office/drawing/2014/main" id="{B3EA60AE-DD4C-643C-7C27-25F5E25AC6FB}"/>
              </a:ext>
            </a:extLst>
          </p:cNvPr>
          <p:cNvSpPr>
            <a:spLocks noGrp="1"/>
          </p:cNvSpPr>
          <p:nvPr>
            <p:ph type="title" hasCustomPrompt="1"/>
          </p:nvPr>
        </p:nvSpPr>
        <p:spPr>
          <a:xfrm>
            <a:off x="1196259" y="4228256"/>
            <a:ext cx="2715342" cy="1122678"/>
          </a:xfrm>
          <a:prstGeom prst="rect">
            <a:avLst/>
          </a:prstGeom>
          <a:ln w="28575">
            <a:noFill/>
          </a:ln>
        </p:spPr>
        <p:txBody>
          <a:bodyPr lIns="0" tIns="0" rIns="0" bIns="0" anchor="ctr"/>
          <a:lstStyle>
            <a:lvl1pPr algn="r">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CB37A8BC-F49C-2884-0560-C41B4C86FE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417042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tx2"/>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2D0ACDC-02D0-B48E-4F0A-805A3DA32AA2}"/>
              </a:ext>
            </a:extLst>
          </p:cNvPr>
          <p:cNvSpPr>
            <a:spLocks noGrp="1"/>
          </p:cNvSpPr>
          <p:nvPr>
            <p:ph type="title"/>
          </p:nvPr>
        </p:nvSpPr>
        <p:spPr>
          <a:xfrm>
            <a:off x="3673890" y="3223959"/>
            <a:ext cx="4844220" cy="625171"/>
          </a:xfrm>
          <a:prstGeom prst="rect">
            <a:avLst/>
          </a:prstGeom>
          <a:noFill/>
        </p:spPr>
        <p:txBody>
          <a:bodyPr lIns="0" tIns="0" rIns="0" bIns="0"/>
          <a:lstStyle>
            <a:lvl1pPr>
              <a:defRPr>
                <a:solidFill>
                  <a:schemeClr val="bg2"/>
                </a:solidFill>
                <a:latin typeface="Libre Franklin" pitchFamily="2" charset="0"/>
              </a:defRPr>
            </a:lvl1pPr>
          </a:lstStyle>
          <a:p>
            <a:pPr algn="l"/>
            <a:endParaRPr lang="en-US" dirty="0"/>
          </a:p>
        </p:txBody>
      </p:sp>
      <p:sp>
        <p:nvSpPr>
          <p:cNvPr id="2" name="TextBox 1">
            <a:extLst>
              <a:ext uri="{FF2B5EF4-FFF2-40B4-BE49-F238E27FC236}">
                <a16:creationId xmlns:a16="http://schemas.microsoft.com/office/drawing/2014/main" id="{59CF704C-D3B5-7B71-F594-2219888DA8D8}"/>
              </a:ext>
            </a:extLst>
          </p:cNvPr>
          <p:cNvSpPr txBox="1"/>
          <p:nvPr userDrawn="1"/>
        </p:nvSpPr>
        <p:spPr>
          <a:xfrm>
            <a:off x="591380" y="0"/>
            <a:ext cx="4368800" cy="6447919"/>
          </a:xfrm>
          <a:prstGeom prst="rect">
            <a:avLst/>
          </a:prstGeom>
          <a:noFill/>
          <a:effectLst/>
        </p:spPr>
        <p:txBody>
          <a:bodyPr wrap="square" rtlCol="0">
            <a:spAutoFit/>
          </a:bodyPr>
          <a:lstStyle/>
          <a:p>
            <a:r>
              <a:rPr lang="en-US" sz="41300" i="1" dirty="0">
                <a:solidFill>
                  <a:schemeClr val="accent1"/>
                </a:solidFill>
                <a:effectLst/>
                <a:latin typeface="Merriweather Light" panose="00000400000000000000" pitchFamily="2" charset="0"/>
              </a:rPr>
              <a:t>2</a:t>
            </a:r>
          </a:p>
        </p:txBody>
      </p:sp>
    </p:spTree>
    <p:extLst>
      <p:ext uri="{BB962C8B-B14F-4D97-AF65-F5344CB8AC3E}">
        <p14:creationId xmlns:p14="http://schemas.microsoft.com/office/powerpoint/2010/main" val="237543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accent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2D0ACDC-02D0-B48E-4F0A-805A3DA32AA2}"/>
              </a:ext>
            </a:extLst>
          </p:cNvPr>
          <p:cNvSpPr>
            <a:spLocks noGrp="1"/>
          </p:cNvSpPr>
          <p:nvPr>
            <p:ph type="title"/>
          </p:nvPr>
        </p:nvSpPr>
        <p:spPr>
          <a:xfrm>
            <a:off x="3673890" y="3223959"/>
            <a:ext cx="4844220" cy="625171"/>
          </a:xfrm>
          <a:prstGeom prst="rect">
            <a:avLst/>
          </a:prstGeom>
          <a:noFill/>
        </p:spPr>
        <p:txBody>
          <a:bodyPr lIns="0" tIns="0" rIns="0" bIns="0"/>
          <a:lstStyle>
            <a:lvl1pPr>
              <a:defRPr>
                <a:solidFill>
                  <a:schemeClr val="tx2"/>
                </a:solidFill>
                <a:latin typeface="Libre Franklin" pitchFamily="2" charset="0"/>
              </a:defRPr>
            </a:lvl1pPr>
          </a:lstStyle>
          <a:p>
            <a:pPr algn="l"/>
            <a:endParaRPr lang="en-US" dirty="0"/>
          </a:p>
        </p:txBody>
      </p:sp>
      <p:sp>
        <p:nvSpPr>
          <p:cNvPr id="2" name="TextBox 1">
            <a:extLst>
              <a:ext uri="{FF2B5EF4-FFF2-40B4-BE49-F238E27FC236}">
                <a16:creationId xmlns:a16="http://schemas.microsoft.com/office/drawing/2014/main" id="{59CF704C-D3B5-7B71-F594-2219888DA8D8}"/>
              </a:ext>
            </a:extLst>
          </p:cNvPr>
          <p:cNvSpPr txBox="1"/>
          <p:nvPr userDrawn="1"/>
        </p:nvSpPr>
        <p:spPr>
          <a:xfrm>
            <a:off x="591380" y="0"/>
            <a:ext cx="4368800" cy="6447919"/>
          </a:xfrm>
          <a:prstGeom prst="rect">
            <a:avLst/>
          </a:prstGeom>
          <a:noFill/>
          <a:effectLst/>
        </p:spPr>
        <p:txBody>
          <a:bodyPr wrap="square" rtlCol="0">
            <a:spAutoFit/>
          </a:bodyPr>
          <a:lstStyle/>
          <a:p>
            <a:r>
              <a:rPr lang="en-US" sz="41300" i="1" dirty="0">
                <a:solidFill>
                  <a:schemeClr val="tx2"/>
                </a:solidFill>
                <a:effectLst/>
                <a:latin typeface="Merriweather Light" panose="00000400000000000000" pitchFamily="2" charset="0"/>
              </a:rPr>
              <a:t>1</a:t>
            </a:r>
          </a:p>
        </p:txBody>
      </p:sp>
    </p:spTree>
    <p:extLst>
      <p:ext uri="{BB962C8B-B14F-4D97-AF65-F5344CB8AC3E}">
        <p14:creationId xmlns:p14="http://schemas.microsoft.com/office/powerpoint/2010/main" val="1924785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1120058" y="2044485"/>
            <a:ext cx="1584471" cy="1121230"/>
          </a:xfrm>
          <a:prstGeom prst="rect">
            <a:avLst/>
          </a:prstGeom>
          <a:solidFill>
            <a:schemeClr val="accent2"/>
          </a:solidFill>
          <a:ln w="28575">
            <a:noFill/>
          </a:ln>
          <a:effectLst>
            <a:outerShdw blurRad="101600" dist="38100" dir="2700000" algn="tl" rotWithShape="0">
              <a:schemeClr val="accent1">
                <a:alpha val="40000"/>
              </a:schemeClr>
            </a:outerShdw>
          </a:effectLst>
        </p:spPr>
        <p:txBody>
          <a:bodyPr lIns="182880" rIns="182880" anchor="ctr"/>
          <a:lstStyle>
            <a:lvl1pPr marL="0" indent="0" algn="ctr">
              <a:lnSpc>
                <a:spcPct val="100000"/>
              </a:lnSpc>
              <a:buNone/>
              <a:defRPr sz="1600" cap="none" spc="0" baseline="0">
                <a:solidFill>
                  <a:schemeClr val="bg1"/>
                </a:solidFill>
                <a:latin typeface="Libre Franklin" pitchFamily="2" charset="0"/>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927087"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1120058" y="3428263"/>
            <a:ext cx="1584471" cy="1121230"/>
          </a:xfrm>
          <a:prstGeom prst="rect">
            <a:avLst/>
          </a:prstGeom>
          <a:solidFill>
            <a:schemeClr val="accent2"/>
          </a:solidFill>
          <a:ln w="28575">
            <a:noFill/>
          </a:ln>
          <a:effectLst>
            <a:outerShdw blurRad="101600" dist="38100" dir="2700000" algn="tl" rotWithShape="0">
              <a:schemeClr val="accent1">
                <a:alpha val="40000"/>
              </a:schemeClr>
            </a:outerShdw>
          </a:effectLst>
        </p:spPr>
        <p:txBody>
          <a:bodyPr lIns="182880" rIns="182880" anchor="ctr"/>
          <a:lstStyle>
            <a:lvl1pPr marL="0" indent="0" algn="ctr">
              <a:lnSpc>
                <a:spcPct val="100000"/>
              </a:lnSpc>
              <a:buNone/>
              <a:defRPr sz="1600" cap="none" spc="0" baseline="0">
                <a:solidFill>
                  <a:schemeClr val="bg1"/>
                </a:solidFill>
                <a:latin typeface="Libre Franklin" pitchFamily="2" charset="0"/>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927087"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1120058" y="4812041"/>
            <a:ext cx="1584471" cy="1121230"/>
          </a:xfrm>
          <a:prstGeom prst="rect">
            <a:avLst/>
          </a:prstGeom>
          <a:solidFill>
            <a:schemeClr val="accent2"/>
          </a:solidFill>
          <a:ln w="28575">
            <a:noFill/>
          </a:ln>
          <a:effectLst>
            <a:outerShdw blurRad="101600" dist="38100" dir="2700000" algn="tl" rotWithShape="0">
              <a:schemeClr val="accent1">
                <a:alpha val="40000"/>
              </a:schemeClr>
            </a:outerShdw>
          </a:effectLst>
        </p:spPr>
        <p:txBody>
          <a:bodyPr lIns="182880" rIns="182880" anchor="ctr"/>
          <a:lstStyle>
            <a:lvl1pPr marL="0" indent="0" algn="ctr">
              <a:lnSpc>
                <a:spcPct val="100000"/>
              </a:lnSpc>
              <a:buNone/>
              <a:defRPr sz="1600" cap="none" spc="0" baseline="0">
                <a:solidFill>
                  <a:schemeClr val="bg1"/>
                </a:solidFill>
                <a:latin typeface="Libre Franklin" pitchFamily="2" charset="0"/>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927087"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925733" y="0"/>
            <a:ext cx="5266266"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cxnSp>
        <p:nvCxnSpPr>
          <p:cNvPr id="4" name="Straight Connector 3">
            <a:extLst>
              <a:ext uri="{FF2B5EF4-FFF2-40B4-BE49-F238E27FC236}">
                <a16:creationId xmlns:a16="http://schemas.microsoft.com/office/drawing/2014/main" id="{F3814D72-C89C-04C4-F55C-AC69128EDB8A}"/>
              </a:ext>
            </a:extLst>
          </p:cNvPr>
          <p:cNvCxnSpPr/>
          <p:nvPr userDrawn="1"/>
        </p:nvCxnSpPr>
        <p:spPr>
          <a:xfrm>
            <a:off x="2628267" y="2048202"/>
            <a:ext cx="33807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D1B513-47F2-7BFD-C1A4-081170FD4E55}"/>
              </a:ext>
            </a:extLst>
          </p:cNvPr>
          <p:cNvCxnSpPr/>
          <p:nvPr userDrawn="1"/>
        </p:nvCxnSpPr>
        <p:spPr>
          <a:xfrm>
            <a:off x="2628267" y="3435846"/>
            <a:ext cx="33807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A0128D-C8CB-9462-3401-AC05F9D177DC}"/>
              </a:ext>
            </a:extLst>
          </p:cNvPr>
          <p:cNvCxnSpPr/>
          <p:nvPr userDrawn="1"/>
        </p:nvCxnSpPr>
        <p:spPr>
          <a:xfrm>
            <a:off x="2628267" y="4819624"/>
            <a:ext cx="33807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AAF29B95-F219-3CC2-932D-03DB940804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11493" y="335514"/>
            <a:ext cx="645227" cy="640699"/>
          </a:xfrm>
          <a:prstGeom prst="rect">
            <a:avLst/>
          </a:prstGeom>
        </p:spPr>
      </p:pic>
      <p:sp>
        <p:nvSpPr>
          <p:cNvPr id="5" name="Title 3">
            <a:extLst>
              <a:ext uri="{FF2B5EF4-FFF2-40B4-BE49-F238E27FC236}">
                <a16:creationId xmlns:a16="http://schemas.microsoft.com/office/drawing/2014/main" id="{455E82A0-E57E-19D3-AA70-6039C34AE066}"/>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97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257C593-944F-9DA4-1EC1-1DAEADDEE1A2}"/>
              </a:ext>
            </a:extLst>
          </p:cNvPr>
          <p:cNvSpPr/>
          <p:nvPr userDrawn="1"/>
        </p:nvSpPr>
        <p:spPr>
          <a:xfrm>
            <a:off x="0" y="0"/>
            <a:ext cx="75558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
            <a:extLst>
              <a:ext uri="{FF2B5EF4-FFF2-40B4-BE49-F238E27FC236}">
                <a16:creationId xmlns:a16="http://schemas.microsoft.com/office/drawing/2014/main" id="{E162DF76-FA4B-30C5-BD5C-7C30E901EDC7}"/>
              </a:ext>
            </a:extLst>
          </p:cNvPr>
          <p:cNvSpPr txBox="1">
            <a:spLocks/>
          </p:cNvSpPr>
          <p:nvPr userDrawn="1"/>
        </p:nvSpPr>
        <p:spPr>
          <a:xfrm>
            <a:off x="3554396" y="4378689"/>
            <a:ext cx="4001436" cy="1607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pPr>
            <a:r>
              <a:rPr lang="en-US" sz="5500" i="1" dirty="0">
                <a:solidFill>
                  <a:schemeClr val="bg1"/>
                </a:solidFill>
                <a:latin typeface="Merriweather Light" panose="00000400000000000000" pitchFamily="2" charset="0"/>
              </a:rPr>
              <a:t>Table of </a:t>
            </a:r>
          </a:p>
          <a:p>
            <a:pPr>
              <a:lnSpc>
                <a:spcPts val="6000"/>
              </a:lnSpc>
            </a:pPr>
            <a:r>
              <a:rPr lang="en-US" sz="5500" i="1" dirty="0">
                <a:solidFill>
                  <a:schemeClr val="bg1"/>
                </a:solidFill>
                <a:latin typeface="Merriweather Light" panose="00000400000000000000" pitchFamily="2" charset="0"/>
              </a:rPr>
              <a:t>contents</a:t>
            </a:r>
          </a:p>
        </p:txBody>
      </p:sp>
      <p:sp>
        <p:nvSpPr>
          <p:cNvPr id="22" name="TextBox 21">
            <a:extLst>
              <a:ext uri="{FF2B5EF4-FFF2-40B4-BE49-F238E27FC236}">
                <a16:creationId xmlns:a16="http://schemas.microsoft.com/office/drawing/2014/main" id="{BD81F6E4-6A6E-B2DE-732A-442C78313E5C}"/>
              </a:ext>
            </a:extLst>
          </p:cNvPr>
          <p:cNvSpPr txBox="1"/>
          <p:nvPr userDrawn="1"/>
        </p:nvSpPr>
        <p:spPr>
          <a:xfrm>
            <a:off x="8505524" y="965296"/>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1</a:t>
            </a:r>
          </a:p>
        </p:txBody>
      </p:sp>
      <p:sp>
        <p:nvSpPr>
          <p:cNvPr id="23" name="TextBox 22">
            <a:extLst>
              <a:ext uri="{FF2B5EF4-FFF2-40B4-BE49-F238E27FC236}">
                <a16:creationId xmlns:a16="http://schemas.microsoft.com/office/drawing/2014/main" id="{2841C61D-3D11-1D52-F12E-9E7C1F7279C6}"/>
              </a:ext>
            </a:extLst>
          </p:cNvPr>
          <p:cNvSpPr txBox="1"/>
          <p:nvPr userDrawn="1"/>
        </p:nvSpPr>
        <p:spPr>
          <a:xfrm>
            <a:off x="9030368" y="1104543"/>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24" name="Straight Connector 23">
            <a:extLst>
              <a:ext uri="{FF2B5EF4-FFF2-40B4-BE49-F238E27FC236}">
                <a16:creationId xmlns:a16="http://schemas.microsoft.com/office/drawing/2014/main" id="{49EFF613-9FC3-565A-2C61-34C9615B361F}"/>
              </a:ext>
            </a:extLst>
          </p:cNvPr>
          <p:cNvCxnSpPr>
            <a:cxnSpLocks/>
          </p:cNvCxnSpPr>
          <p:nvPr userDrawn="1"/>
        </p:nvCxnSpPr>
        <p:spPr>
          <a:xfrm>
            <a:off x="8541886" y="1545899"/>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9B7E8E1-FF24-9816-1AEF-06152CC9D076}"/>
              </a:ext>
            </a:extLst>
          </p:cNvPr>
          <p:cNvSpPr txBox="1"/>
          <p:nvPr userDrawn="1"/>
        </p:nvSpPr>
        <p:spPr>
          <a:xfrm>
            <a:off x="8505524" y="1766504"/>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2</a:t>
            </a:r>
          </a:p>
        </p:txBody>
      </p:sp>
      <p:sp>
        <p:nvSpPr>
          <p:cNvPr id="26" name="TextBox 25">
            <a:extLst>
              <a:ext uri="{FF2B5EF4-FFF2-40B4-BE49-F238E27FC236}">
                <a16:creationId xmlns:a16="http://schemas.microsoft.com/office/drawing/2014/main" id="{3784FE66-758C-3EF4-AB1C-2B833BAEC5C6}"/>
              </a:ext>
            </a:extLst>
          </p:cNvPr>
          <p:cNvSpPr txBox="1"/>
          <p:nvPr userDrawn="1"/>
        </p:nvSpPr>
        <p:spPr>
          <a:xfrm>
            <a:off x="9030368" y="1905751"/>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27" name="Straight Connector 26">
            <a:extLst>
              <a:ext uri="{FF2B5EF4-FFF2-40B4-BE49-F238E27FC236}">
                <a16:creationId xmlns:a16="http://schemas.microsoft.com/office/drawing/2014/main" id="{698B1EA8-CE93-3EE4-EF60-2F0E0C4F31C9}"/>
              </a:ext>
            </a:extLst>
          </p:cNvPr>
          <p:cNvCxnSpPr>
            <a:cxnSpLocks/>
          </p:cNvCxnSpPr>
          <p:nvPr userDrawn="1"/>
        </p:nvCxnSpPr>
        <p:spPr>
          <a:xfrm>
            <a:off x="8541886" y="2347107"/>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1FF5F50-5834-4D0E-DFC4-378D26416680}"/>
              </a:ext>
            </a:extLst>
          </p:cNvPr>
          <p:cNvSpPr txBox="1"/>
          <p:nvPr userDrawn="1"/>
        </p:nvSpPr>
        <p:spPr>
          <a:xfrm>
            <a:off x="8505524" y="2639337"/>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3</a:t>
            </a:r>
          </a:p>
        </p:txBody>
      </p:sp>
      <p:sp>
        <p:nvSpPr>
          <p:cNvPr id="49" name="TextBox 48">
            <a:extLst>
              <a:ext uri="{FF2B5EF4-FFF2-40B4-BE49-F238E27FC236}">
                <a16:creationId xmlns:a16="http://schemas.microsoft.com/office/drawing/2014/main" id="{07417BA3-32D3-227D-5F10-6B6560011414}"/>
              </a:ext>
            </a:extLst>
          </p:cNvPr>
          <p:cNvSpPr txBox="1"/>
          <p:nvPr userDrawn="1"/>
        </p:nvSpPr>
        <p:spPr>
          <a:xfrm>
            <a:off x="9030368" y="2778584"/>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50" name="Straight Connector 49">
            <a:extLst>
              <a:ext uri="{FF2B5EF4-FFF2-40B4-BE49-F238E27FC236}">
                <a16:creationId xmlns:a16="http://schemas.microsoft.com/office/drawing/2014/main" id="{B4F7E345-47A6-9B48-B336-B3BE67FE6429}"/>
              </a:ext>
            </a:extLst>
          </p:cNvPr>
          <p:cNvCxnSpPr>
            <a:cxnSpLocks/>
          </p:cNvCxnSpPr>
          <p:nvPr userDrawn="1"/>
        </p:nvCxnSpPr>
        <p:spPr>
          <a:xfrm>
            <a:off x="8541886" y="3219940"/>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DE7FC3B-49A6-3F2C-AE0A-A77B9EF34324}"/>
              </a:ext>
            </a:extLst>
          </p:cNvPr>
          <p:cNvSpPr txBox="1"/>
          <p:nvPr userDrawn="1"/>
        </p:nvSpPr>
        <p:spPr>
          <a:xfrm>
            <a:off x="8505524" y="3487059"/>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4</a:t>
            </a:r>
          </a:p>
        </p:txBody>
      </p:sp>
      <p:sp>
        <p:nvSpPr>
          <p:cNvPr id="52" name="TextBox 51">
            <a:extLst>
              <a:ext uri="{FF2B5EF4-FFF2-40B4-BE49-F238E27FC236}">
                <a16:creationId xmlns:a16="http://schemas.microsoft.com/office/drawing/2014/main" id="{EBCF893E-827D-99F3-6493-67AEFB81737F}"/>
              </a:ext>
            </a:extLst>
          </p:cNvPr>
          <p:cNvSpPr txBox="1"/>
          <p:nvPr userDrawn="1"/>
        </p:nvSpPr>
        <p:spPr>
          <a:xfrm>
            <a:off x="9030368" y="3626306"/>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53" name="Straight Connector 52">
            <a:extLst>
              <a:ext uri="{FF2B5EF4-FFF2-40B4-BE49-F238E27FC236}">
                <a16:creationId xmlns:a16="http://schemas.microsoft.com/office/drawing/2014/main" id="{5316EE7A-DBCA-DCB5-AB64-00C813202EAA}"/>
              </a:ext>
            </a:extLst>
          </p:cNvPr>
          <p:cNvCxnSpPr>
            <a:cxnSpLocks/>
          </p:cNvCxnSpPr>
          <p:nvPr userDrawn="1"/>
        </p:nvCxnSpPr>
        <p:spPr>
          <a:xfrm>
            <a:off x="8541886" y="4067662"/>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FD52ED2-843C-E25A-9AC7-D429A5B1D71F}"/>
              </a:ext>
            </a:extLst>
          </p:cNvPr>
          <p:cNvSpPr txBox="1"/>
          <p:nvPr userDrawn="1"/>
        </p:nvSpPr>
        <p:spPr>
          <a:xfrm>
            <a:off x="8505524" y="4334781"/>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5</a:t>
            </a:r>
          </a:p>
        </p:txBody>
      </p:sp>
      <p:sp>
        <p:nvSpPr>
          <p:cNvPr id="55" name="TextBox 54">
            <a:extLst>
              <a:ext uri="{FF2B5EF4-FFF2-40B4-BE49-F238E27FC236}">
                <a16:creationId xmlns:a16="http://schemas.microsoft.com/office/drawing/2014/main" id="{DA8F7BA2-8F8E-71D5-66F5-A67D65BD3423}"/>
              </a:ext>
            </a:extLst>
          </p:cNvPr>
          <p:cNvSpPr txBox="1"/>
          <p:nvPr userDrawn="1"/>
        </p:nvSpPr>
        <p:spPr>
          <a:xfrm>
            <a:off x="9030368" y="4474028"/>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56" name="Straight Connector 55">
            <a:extLst>
              <a:ext uri="{FF2B5EF4-FFF2-40B4-BE49-F238E27FC236}">
                <a16:creationId xmlns:a16="http://schemas.microsoft.com/office/drawing/2014/main" id="{07C90A1D-BADC-04DF-662F-BF7B01E06F57}"/>
              </a:ext>
            </a:extLst>
          </p:cNvPr>
          <p:cNvCxnSpPr>
            <a:cxnSpLocks/>
          </p:cNvCxnSpPr>
          <p:nvPr userDrawn="1"/>
        </p:nvCxnSpPr>
        <p:spPr>
          <a:xfrm>
            <a:off x="8541886" y="4915384"/>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7736B2A-CA4C-5DA9-6AAF-8C6A0AF484F3}"/>
              </a:ext>
            </a:extLst>
          </p:cNvPr>
          <p:cNvSpPr txBox="1"/>
          <p:nvPr userDrawn="1"/>
        </p:nvSpPr>
        <p:spPr>
          <a:xfrm>
            <a:off x="8505524" y="5182503"/>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6</a:t>
            </a:r>
          </a:p>
        </p:txBody>
      </p:sp>
      <p:sp>
        <p:nvSpPr>
          <p:cNvPr id="58" name="TextBox 57">
            <a:extLst>
              <a:ext uri="{FF2B5EF4-FFF2-40B4-BE49-F238E27FC236}">
                <a16:creationId xmlns:a16="http://schemas.microsoft.com/office/drawing/2014/main" id="{2B26C144-8D51-AD3B-2D60-162D089DA848}"/>
              </a:ext>
            </a:extLst>
          </p:cNvPr>
          <p:cNvSpPr txBox="1"/>
          <p:nvPr userDrawn="1"/>
        </p:nvSpPr>
        <p:spPr>
          <a:xfrm>
            <a:off x="9030368" y="5321750"/>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59" name="Straight Connector 58">
            <a:extLst>
              <a:ext uri="{FF2B5EF4-FFF2-40B4-BE49-F238E27FC236}">
                <a16:creationId xmlns:a16="http://schemas.microsoft.com/office/drawing/2014/main" id="{98C9CDF8-20D0-FA8C-4620-7D1C53C1A110}"/>
              </a:ext>
            </a:extLst>
          </p:cNvPr>
          <p:cNvCxnSpPr>
            <a:cxnSpLocks/>
          </p:cNvCxnSpPr>
          <p:nvPr userDrawn="1"/>
        </p:nvCxnSpPr>
        <p:spPr>
          <a:xfrm>
            <a:off x="8541886" y="5763106"/>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84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44243"/>
            <a:ext cx="5410687" cy="1682433"/>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2" name="Title 3">
            <a:extLst>
              <a:ext uri="{FF2B5EF4-FFF2-40B4-BE49-F238E27FC236}">
                <a16:creationId xmlns:a16="http://schemas.microsoft.com/office/drawing/2014/main" id="{8F2CC58B-828C-7C9A-62D8-38D05DE3460F}"/>
              </a:ext>
            </a:extLst>
          </p:cNvPr>
          <p:cNvSpPr>
            <a:spLocks noGrp="1"/>
          </p:cNvSpPr>
          <p:nvPr>
            <p:ph type="title" hasCustomPrompt="1"/>
          </p:nvPr>
        </p:nvSpPr>
        <p:spPr>
          <a:xfrm>
            <a:off x="1196259" y="943189"/>
            <a:ext cx="2715342" cy="1122678"/>
          </a:xfrm>
          <a:prstGeom prst="rect">
            <a:avLst/>
          </a:prstGeom>
          <a:ln w="28575">
            <a:noFill/>
          </a:ln>
        </p:spPr>
        <p:txBody>
          <a:bodyPr lIns="0" tIns="0" rIns="0" bIns="0" anchor="ctr"/>
          <a:lstStyle>
            <a:lvl1pPr algn="r">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7" name="Graphic 6">
            <a:extLst>
              <a:ext uri="{FF2B5EF4-FFF2-40B4-BE49-F238E27FC236}">
                <a16:creationId xmlns:a16="http://schemas.microsoft.com/office/drawing/2014/main" id="{B7D0F1CE-6E08-D5CF-6EB5-4B37B41DC2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169121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5" name="Text Placeholder 10">
            <a:extLst>
              <a:ext uri="{FF2B5EF4-FFF2-40B4-BE49-F238E27FC236}">
                <a16:creationId xmlns:a16="http://schemas.microsoft.com/office/drawing/2014/main" id="{3EA34A30-2DAE-5700-2482-A4CB7B6F34E3}"/>
              </a:ext>
            </a:extLst>
          </p:cNvPr>
          <p:cNvSpPr>
            <a:spLocks noGrp="1"/>
          </p:cNvSpPr>
          <p:nvPr>
            <p:ph type="body" sz="quarter" idx="12" hasCustomPrompt="1"/>
          </p:nvPr>
        </p:nvSpPr>
        <p:spPr>
          <a:xfrm>
            <a:off x="4412513" y="844243"/>
            <a:ext cx="2743201" cy="5099357"/>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6" name="Title 3">
            <a:extLst>
              <a:ext uri="{FF2B5EF4-FFF2-40B4-BE49-F238E27FC236}">
                <a16:creationId xmlns:a16="http://schemas.microsoft.com/office/drawing/2014/main" id="{6CCC2163-625A-6F08-4739-B94BB8A0CA3C}"/>
              </a:ext>
            </a:extLst>
          </p:cNvPr>
          <p:cNvSpPr>
            <a:spLocks noGrp="1"/>
          </p:cNvSpPr>
          <p:nvPr>
            <p:ph type="title" hasCustomPrompt="1"/>
          </p:nvPr>
        </p:nvSpPr>
        <p:spPr>
          <a:xfrm>
            <a:off x="1196259" y="943189"/>
            <a:ext cx="2715342" cy="1122678"/>
          </a:xfrm>
          <a:prstGeom prst="rect">
            <a:avLst/>
          </a:prstGeom>
          <a:ln w="28575">
            <a:noFill/>
          </a:ln>
        </p:spPr>
        <p:txBody>
          <a:bodyPr lIns="0" tIns="0" rIns="0" bIns="0" anchor="ctr"/>
          <a:lstStyle>
            <a:lvl1pPr algn="r">
              <a:defRPr sz="4000" i="1" cap="none" spc="0" baseline="0">
                <a:solidFill>
                  <a:schemeClr val="tx2"/>
                </a:solidFill>
                <a:latin typeface="Merriweather Light" panose="00000400000000000000" pitchFamily="2" charset="0"/>
              </a:defRPr>
            </a:lvl1pPr>
          </a:lstStyle>
          <a:p>
            <a:r>
              <a:rPr lang="en-US" dirty="0"/>
              <a:t>Click to add title</a:t>
            </a:r>
          </a:p>
        </p:txBody>
      </p:sp>
      <p:sp>
        <p:nvSpPr>
          <p:cNvPr id="7" name="Text Placeholder 10">
            <a:extLst>
              <a:ext uri="{FF2B5EF4-FFF2-40B4-BE49-F238E27FC236}">
                <a16:creationId xmlns:a16="http://schemas.microsoft.com/office/drawing/2014/main" id="{0E5EC91C-3CE6-8C3E-CFB2-4B8896BE9C4F}"/>
              </a:ext>
            </a:extLst>
          </p:cNvPr>
          <p:cNvSpPr>
            <a:spLocks noGrp="1"/>
          </p:cNvSpPr>
          <p:nvPr>
            <p:ph type="body" sz="quarter" idx="13" hasCustomPrompt="1"/>
          </p:nvPr>
        </p:nvSpPr>
        <p:spPr>
          <a:xfrm>
            <a:off x="7461694" y="844243"/>
            <a:ext cx="2743201" cy="5099357"/>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pic>
        <p:nvPicPr>
          <p:cNvPr id="2" name="Graphic 1">
            <a:extLst>
              <a:ext uri="{FF2B5EF4-FFF2-40B4-BE49-F238E27FC236}">
                <a16:creationId xmlns:a16="http://schemas.microsoft.com/office/drawing/2014/main" id="{EB9625F5-BBC7-56D1-6AD9-6D03F3FCE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27205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1167029" y="1889239"/>
            <a:ext cx="8053170" cy="3832657"/>
          </a:xfrm>
          <a:prstGeom prst="rect">
            <a:avLst/>
          </a:prstGeom>
        </p:spPr>
        <p:txBody>
          <a:bodyPr lIns="0" tIns="0" rIns="0" bIns="0" anchor="t"/>
          <a:lstStyle>
            <a:lvl1pPr marL="285750" indent="-285750" algn="l">
              <a:lnSpc>
                <a:spcPct val="125000"/>
              </a:lnSpc>
              <a:spcBef>
                <a:spcPts val="0"/>
              </a:spcBef>
              <a:buClr>
                <a:schemeClr val="accent1"/>
              </a:buClr>
              <a:buFont typeface="Arial" panose="020B0604020202020204" pitchFamily="34" charset="0"/>
              <a:buChar char="•"/>
              <a:defRPr sz="1600" cap="none" spc="0" baseline="0">
                <a:solidFill>
                  <a:schemeClr val="tx1"/>
                </a:solidFill>
                <a:latin typeface="Libre Franklin" pitchFamily="2" charset="0"/>
              </a:defRPr>
            </a:lvl1pPr>
          </a:lstStyle>
          <a:p>
            <a:pPr lvl="0"/>
            <a:r>
              <a:rPr lang="en-US" dirty="0"/>
              <a:t>Click to add text</a:t>
            </a:r>
          </a:p>
        </p:txBody>
      </p:sp>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6" name="Title 3">
            <a:extLst>
              <a:ext uri="{FF2B5EF4-FFF2-40B4-BE49-F238E27FC236}">
                <a16:creationId xmlns:a16="http://schemas.microsoft.com/office/drawing/2014/main" id="{4EBCEBE2-5673-7811-A0C8-0156736E9632}"/>
              </a:ext>
            </a:extLst>
          </p:cNvPr>
          <p:cNvSpPr>
            <a:spLocks noGrp="1"/>
          </p:cNvSpPr>
          <p:nvPr>
            <p:ph type="title" hasCustomPrompt="1"/>
          </p:nvPr>
        </p:nvSpPr>
        <p:spPr>
          <a:xfrm>
            <a:off x="1120057" y="604522"/>
            <a:ext cx="595665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3C5824F9-8C87-898E-AB6F-769BB20B19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18362" y="-373638"/>
            <a:ext cx="747275" cy="747275"/>
          </a:xfrm>
          <a:prstGeom prst="rect">
            <a:avLst/>
          </a:prstGeom>
        </p:spPr>
      </p:pic>
    </p:spTree>
    <p:extLst>
      <p:ext uri="{BB962C8B-B14F-4D97-AF65-F5344CB8AC3E}">
        <p14:creationId xmlns:p14="http://schemas.microsoft.com/office/powerpoint/2010/main" val="345878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bout Us">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2" name="Picture Placeholder 8">
            <a:extLst>
              <a:ext uri="{FF2B5EF4-FFF2-40B4-BE49-F238E27FC236}">
                <a16:creationId xmlns:a16="http://schemas.microsoft.com/office/drawing/2014/main" id="{F3809153-A188-BE0D-960D-BBF7FE2661FA}"/>
              </a:ext>
            </a:extLst>
          </p:cNvPr>
          <p:cNvSpPr>
            <a:spLocks noGrp="1"/>
          </p:cNvSpPr>
          <p:nvPr>
            <p:ph type="pic" sz="quarter" idx="14" hasCustomPrompt="1"/>
          </p:nvPr>
        </p:nvSpPr>
        <p:spPr>
          <a:xfrm>
            <a:off x="6683832" y="0"/>
            <a:ext cx="5508168" cy="6858000"/>
          </a:xfrm>
          <a:prstGeom prst="rect">
            <a:avLst/>
          </a:prstGeom>
        </p:spPr>
        <p:txBody>
          <a:bodyPr/>
          <a:lstStyle>
            <a:lvl1pPr marL="0" indent="0" algn="ctr">
              <a:buNone/>
              <a:defRPr/>
            </a:lvl1pPr>
          </a:lstStyle>
          <a:p>
            <a:r>
              <a:rPr lang="en-US" dirty="0"/>
              <a:t>Click to add photo</a:t>
            </a:r>
          </a:p>
        </p:txBody>
      </p:sp>
      <p:sp>
        <p:nvSpPr>
          <p:cNvPr id="6" name="Text Placeholder 10">
            <a:extLst>
              <a:ext uri="{FF2B5EF4-FFF2-40B4-BE49-F238E27FC236}">
                <a16:creationId xmlns:a16="http://schemas.microsoft.com/office/drawing/2014/main" id="{6183741B-9A85-85F2-B2BE-9326470676FB}"/>
              </a:ext>
            </a:extLst>
          </p:cNvPr>
          <p:cNvSpPr>
            <a:spLocks noGrp="1"/>
          </p:cNvSpPr>
          <p:nvPr>
            <p:ph type="body" sz="quarter" idx="12" hasCustomPrompt="1"/>
          </p:nvPr>
        </p:nvSpPr>
        <p:spPr>
          <a:xfrm>
            <a:off x="1167029" y="1889239"/>
            <a:ext cx="5013638" cy="3832657"/>
          </a:xfrm>
          <a:prstGeom prst="rect">
            <a:avLst/>
          </a:prstGeom>
        </p:spPr>
        <p:txBody>
          <a:bodyPr lIns="0" tIns="0" rIns="0" bIns="0" anchor="t"/>
          <a:lstStyle>
            <a:lvl1pPr marL="285750" indent="-285750" algn="l">
              <a:lnSpc>
                <a:spcPct val="125000"/>
              </a:lnSpc>
              <a:spcBef>
                <a:spcPts val="0"/>
              </a:spcBef>
              <a:buClr>
                <a:schemeClr val="accent1"/>
              </a:buClr>
              <a:buFont typeface="Arial" panose="020B0604020202020204" pitchFamily="34" charset="0"/>
              <a:buChar char="•"/>
              <a:defRPr sz="1600" cap="none" spc="0" baseline="0">
                <a:solidFill>
                  <a:schemeClr val="tx1"/>
                </a:solidFill>
                <a:latin typeface="Libre Franklin" pitchFamily="2" charset="0"/>
              </a:defRPr>
            </a:lvl1pPr>
          </a:lstStyle>
          <a:p>
            <a:pPr lvl="0"/>
            <a:r>
              <a:rPr lang="en-US" dirty="0"/>
              <a:t>Click to add text</a:t>
            </a:r>
          </a:p>
        </p:txBody>
      </p:sp>
      <p:sp>
        <p:nvSpPr>
          <p:cNvPr id="7" name="Title 3">
            <a:extLst>
              <a:ext uri="{FF2B5EF4-FFF2-40B4-BE49-F238E27FC236}">
                <a16:creationId xmlns:a16="http://schemas.microsoft.com/office/drawing/2014/main" id="{483D6931-DF1C-66EC-3AFE-15BC9C0CF036}"/>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spTree>
    <p:extLst>
      <p:ext uri="{BB962C8B-B14F-4D97-AF65-F5344CB8AC3E}">
        <p14:creationId xmlns:p14="http://schemas.microsoft.com/office/powerpoint/2010/main" val="30936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bout Us">
    <p:bg>
      <p:bgPr>
        <a:solidFill>
          <a:schemeClr val="tx2"/>
        </a:solidFill>
        <a:effectLst/>
      </p:bgPr>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defRPr>
            </a:lvl1pPr>
          </a:lstStyle>
          <a:p>
            <a:fld id="{EA87306C-81BA-4795-A5CA-9392456A8C1E}" type="slidenum">
              <a:rPr lang="en-US" smtClean="0"/>
              <a:pPr/>
              <a:t>‹#›</a:t>
            </a:fld>
            <a:endParaRPr lang="en-US" dirty="0"/>
          </a:p>
        </p:txBody>
      </p:sp>
      <p:sp>
        <p:nvSpPr>
          <p:cNvPr id="4" name="Text Placeholder 10">
            <a:extLst>
              <a:ext uri="{FF2B5EF4-FFF2-40B4-BE49-F238E27FC236}">
                <a16:creationId xmlns:a16="http://schemas.microsoft.com/office/drawing/2014/main" id="{5431030A-4EB6-7A46-69D8-D950B30C9091}"/>
              </a:ext>
            </a:extLst>
          </p:cNvPr>
          <p:cNvSpPr>
            <a:spLocks noGrp="1"/>
          </p:cNvSpPr>
          <p:nvPr>
            <p:ph type="body" sz="quarter" idx="12" hasCustomPrompt="1"/>
          </p:nvPr>
        </p:nvSpPr>
        <p:spPr>
          <a:xfrm>
            <a:off x="1167028" y="1889239"/>
            <a:ext cx="9145371" cy="3832657"/>
          </a:xfrm>
          <a:prstGeom prst="rect">
            <a:avLst/>
          </a:prstGeom>
        </p:spPr>
        <p:txBody>
          <a:bodyPr lIns="0" tIns="0" rIns="0" bIns="0" anchor="t"/>
          <a:lstStyle>
            <a:lvl1pPr marL="285750" indent="-285750" algn="l">
              <a:lnSpc>
                <a:spcPct val="125000"/>
              </a:lnSpc>
              <a:spcBef>
                <a:spcPts val="0"/>
              </a:spcBef>
              <a:buClr>
                <a:schemeClr val="accent1"/>
              </a:buClr>
              <a:buFont typeface="Arial" panose="020B0604020202020204" pitchFamily="34" charset="0"/>
              <a:buChar char="•"/>
              <a:defRPr sz="1600" cap="none" spc="0" baseline="0">
                <a:solidFill>
                  <a:schemeClr val="bg1"/>
                </a:solidFill>
                <a:latin typeface="Libre Franklin" pitchFamily="2" charset="0"/>
              </a:defRPr>
            </a:lvl1pPr>
          </a:lstStyle>
          <a:p>
            <a:pPr lvl="0"/>
            <a:r>
              <a:rPr lang="en-US" dirty="0"/>
              <a:t>Click to add text</a:t>
            </a:r>
          </a:p>
        </p:txBody>
      </p:sp>
      <p:sp>
        <p:nvSpPr>
          <p:cNvPr id="5" name="Title 3">
            <a:extLst>
              <a:ext uri="{FF2B5EF4-FFF2-40B4-BE49-F238E27FC236}">
                <a16:creationId xmlns:a16="http://schemas.microsoft.com/office/drawing/2014/main" id="{7FE7049F-00CA-174B-69B1-92E651FBA1E2}"/>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accent1"/>
                </a:solidFill>
                <a:latin typeface="Merriweather Light" panose="00000400000000000000" pitchFamily="2" charset="0"/>
              </a:defRPr>
            </a:lvl1pPr>
          </a:lstStyle>
          <a:p>
            <a:r>
              <a:rPr lang="en-US" dirty="0"/>
              <a:t>Click to add title</a:t>
            </a:r>
          </a:p>
        </p:txBody>
      </p:sp>
      <p:grpSp>
        <p:nvGrpSpPr>
          <p:cNvPr id="8" name="Group 7">
            <a:extLst>
              <a:ext uri="{FF2B5EF4-FFF2-40B4-BE49-F238E27FC236}">
                <a16:creationId xmlns:a16="http://schemas.microsoft.com/office/drawing/2014/main" id="{DE510BEF-0382-18A2-6B2F-4BC5899370BB}"/>
              </a:ext>
            </a:extLst>
          </p:cNvPr>
          <p:cNvGrpSpPr/>
          <p:nvPr userDrawn="1"/>
        </p:nvGrpSpPr>
        <p:grpSpPr>
          <a:xfrm>
            <a:off x="10555690" y="395288"/>
            <a:ext cx="893360" cy="918468"/>
            <a:chOff x="10555690" y="395288"/>
            <a:chExt cx="893360" cy="918468"/>
          </a:xfrm>
        </p:grpSpPr>
        <p:sp>
          <p:nvSpPr>
            <p:cNvPr id="7" name="Oval 6">
              <a:extLst>
                <a:ext uri="{FF2B5EF4-FFF2-40B4-BE49-F238E27FC236}">
                  <a16:creationId xmlns:a16="http://schemas.microsoft.com/office/drawing/2014/main" id="{359478FC-6102-E849-5F58-B0F1E7CF6F6E}"/>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B61BE98-990B-26EA-BCBE-B05ABA2BDB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grpSp>
    </p:spTree>
    <p:extLst>
      <p:ext uri="{BB962C8B-B14F-4D97-AF65-F5344CB8AC3E}">
        <p14:creationId xmlns:p14="http://schemas.microsoft.com/office/powerpoint/2010/main" val="359738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About Us">
    <p:bg>
      <p:bgPr>
        <a:solidFill>
          <a:schemeClr val="accent2"/>
        </a:solidFill>
        <a:effectLst/>
      </p:bgPr>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defRPr>
            </a:lvl1pPr>
          </a:lstStyle>
          <a:p>
            <a:fld id="{EA87306C-81BA-4795-A5CA-9392456A8C1E}" type="slidenum">
              <a:rPr lang="en-US" smtClean="0"/>
              <a:pPr/>
              <a:t>‹#›</a:t>
            </a:fld>
            <a:endParaRPr lang="en-US" dirty="0"/>
          </a:p>
        </p:txBody>
      </p:sp>
      <p:sp>
        <p:nvSpPr>
          <p:cNvPr id="4" name="Text Placeholder 10">
            <a:extLst>
              <a:ext uri="{FF2B5EF4-FFF2-40B4-BE49-F238E27FC236}">
                <a16:creationId xmlns:a16="http://schemas.microsoft.com/office/drawing/2014/main" id="{5431030A-4EB6-7A46-69D8-D950B30C9091}"/>
              </a:ext>
            </a:extLst>
          </p:cNvPr>
          <p:cNvSpPr>
            <a:spLocks noGrp="1"/>
          </p:cNvSpPr>
          <p:nvPr>
            <p:ph type="body" sz="quarter" idx="12" hasCustomPrompt="1"/>
          </p:nvPr>
        </p:nvSpPr>
        <p:spPr>
          <a:xfrm>
            <a:off x="1167028" y="1889239"/>
            <a:ext cx="9145371" cy="3832657"/>
          </a:xfrm>
          <a:prstGeom prst="rect">
            <a:avLst/>
          </a:prstGeom>
        </p:spPr>
        <p:txBody>
          <a:bodyPr lIns="0" tIns="0" rIns="0" bIns="0" anchor="t"/>
          <a:lstStyle>
            <a:lvl1pPr marL="285750" indent="-285750" algn="l">
              <a:lnSpc>
                <a:spcPct val="125000"/>
              </a:lnSpc>
              <a:spcBef>
                <a:spcPts val="0"/>
              </a:spcBef>
              <a:buClr>
                <a:schemeClr val="tx2"/>
              </a:buClr>
              <a:buFont typeface="Arial" panose="020B0604020202020204" pitchFamily="34" charset="0"/>
              <a:buChar char="•"/>
              <a:defRPr sz="1600" cap="none" spc="0" baseline="0">
                <a:solidFill>
                  <a:schemeClr val="bg1"/>
                </a:solidFill>
                <a:latin typeface="Libre Franklin" pitchFamily="2" charset="0"/>
              </a:defRPr>
            </a:lvl1pPr>
          </a:lstStyle>
          <a:p>
            <a:pPr lvl="0"/>
            <a:r>
              <a:rPr lang="en-US" dirty="0"/>
              <a:t>Click to add text</a:t>
            </a:r>
          </a:p>
        </p:txBody>
      </p:sp>
      <p:sp>
        <p:nvSpPr>
          <p:cNvPr id="5" name="Title 3">
            <a:extLst>
              <a:ext uri="{FF2B5EF4-FFF2-40B4-BE49-F238E27FC236}">
                <a16:creationId xmlns:a16="http://schemas.microsoft.com/office/drawing/2014/main" id="{7FE7049F-00CA-174B-69B1-92E651FBA1E2}"/>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grpSp>
        <p:nvGrpSpPr>
          <p:cNvPr id="8" name="Group 7">
            <a:extLst>
              <a:ext uri="{FF2B5EF4-FFF2-40B4-BE49-F238E27FC236}">
                <a16:creationId xmlns:a16="http://schemas.microsoft.com/office/drawing/2014/main" id="{DE510BEF-0382-18A2-6B2F-4BC5899370BB}"/>
              </a:ext>
            </a:extLst>
          </p:cNvPr>
          <p:cNvGrpSpPr/>
          <p:nvPr userDrawn="1"/>
        </p:nvGrpSpPr>
        <p:grpSpPr>
          <a:xfrm>
            <a:off x="10555690" y="395288"/>
            <a:ext cx="893360" cy="918468"/>
            <a:chOff x="10555690" y="395288"/>
            <a:chExt cx="893360" cy="918468"/>
          </a:xfrm>
        </p:grpSpPr>
        <p:sp>
          <p:nvSpPr>
            <p:cNvPr id="7" name="Oval 6">
              <a:extLst>
                <a:ext uri="{FF2B5EF4-FFF2-40B4-BE49-F238E27FC236}">
                  <a16:creationId xmlns:a16="http://schemas.microsoft.com/office/drawing/2014/main" id="{359478FC-6102-E849-5F58-B0F1E7CF6F6E}"/>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B61BE98-990B-26EA-BCBE-B05ABA2BDB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grpSp>
    </p:spTree>
    <p:extLst>
      <p:ext uri="{BB962C8B-B14F-4D97-AF65-F5344CB8AC3E}">
        <p14:creationId xmlns:p14="http://schemas.microsoft.com/office/powerpoint/2010/main" val="353041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81827"/>
            <a:ext cx="3126583" cy="426393"/>
          </a:xfrm>
          <a:prstGeom prst="rect">
            <a:avLst/>
          </a:prstGeom>
        </p:spPr>
        <p:txBody>
          <a:bodyPr anchor="b"/>
          <a:lstStyle>
            <a:lvl1pPr marL="0" indent="0" algn="l">
              <a:buNone/>
              <a:defRPr sz="1800" b="0" cap="all" spc="0" baseline="0">
                <a:solidFill>
                  <a:schemeClr val="tx1"/>
                </a:solidFill>
                <a:latin typeface="Libre Franklin" pitchFamily="2" charset="0"/>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81827"/>
            <a:ext cx="3281556" cy="426393"/>
          </a:xfrm>
          <a:prstGeom prst="rect">
            <a:avLst/>
          </a:prstGeom>
        </p:spPr>
        <p:txBody>
          <a:bodyPr anchor="b"/>
          <a:lstStyle>
            <a:lvl1pPr marL="0" indent="0" algn="l">
              <a:buNone/>
              <a:defRPr sz="1800" b="0" cap="all" spc="0" baseline="0">
                <a:solidFill>
                  <a:schemeClr val="tx1"/>
                </a:solidFill>
                <a:latin typeface="Libre Franklin" pitchFamily="2" charset="0"/>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b="0" cap="all" spc="0" baseline="0">
                <a:solidFill>
                  <a:schemeClr val="tx1"/>
                </a:solidFill>
                <a:latin typeface="Libre Franklin" pitchFamily="2" charset="0"/>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b="0" cap="all" spc="0" baseline="0">
                <a:solidFill>
                  <a:schemeClr val="tx1"/>
                </a:solidFill>
                <a:latin typeface="Libre Franklin" pitchFamily="2" charset="0"/>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3" name="Title 3">
            <a:extLst>
              <a:ext uri="{FF2B5EF4-FFF2-40B4-BE49-F238E27FC236}">
                <a16:creationId xmlns:a16="http://schemas.microsoft.com/office/drawing/2014/main" id="{A99ACC12-66B0-3D0F-7625-AC275862507A}"/>
              </a:ext>
            </a:extLst>
          </p:cNvPr>
          <p:cNvSpPr>
            <a:spLocks noGrp="1"/>
          </p:cNvSpPr>
          <p:nvPr>
            <p:ph type="title" hasCustomPrompt="1"/>
          </p:nvPr>
        </p:nvSpPr>
        <p:spPr>
          <a:xfrm>
            <a:off x="5024359"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083AB24B-18B5-087D-BF92-F92726C9C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103120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74" r:id="rId4"/>
    <p:sldLayoutId id="2147483676" r:id="rId5"/>
    <p:sldLayoutId id="2147483678" r:id="rId6"/>
    <p:sldLayoutId id="2147483677" r:id="rId7"/>
    <p:sldLayoutId id="2147483680" r:id="rId8"/>
    <p:sldLayoutId id="2147483652" r:id="rId9"/>
    <p:sldLayoutId id="2147483654" r:id="rId10"/>
    <p:sldLayoutId id="2147483672" r:id="rId11"/>
    <p:sldLayoutId id="2147483681" r:id="rId12"/>
    <p:sldLayoutId id="2147483661"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86/s13293-021-00366-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jmuller@uoc.edu" TargetMode="External"/><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hyperlink" Target="https://www.gender-ict.net/" TargetMode="External"/><Relationship Id="rId4" Type="http://schemas.openxmlformats.org/officeDocument/2006/relationships/hyperlink" Target="https://www.inspirequality.eu/"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07/s10964-013-0073-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doi.org/10.1177/09567976211044133" TargetMode="External"/><Relationship Id="rId5" Type="http://schemas.openxmlformats.org/officeDocument/2006/relationships/hyperlink" Target="https://doi.org/10.1126/science.1261375"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507DC4E-278F-4D4D-9B19-61BC8FB596E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34942"/>
          <a:stretch/>
        </p:blipFill>
        <p:spPr>
          <a:xfrm>
            <a:off x="4872170" y="-2060"/>
            <a:ext cx="9877555" cy="6860060"/>
          </a:xfrm>
          <a:prstGeom prst="rect">
            <a:avLst/>
          </a:prstGeom>
        </p:spPr>
      </p:pic>
      <p:sp>
        <p:nvSpPr>
          <p:cNvPr id="33" name="Title 32">
            <a:extLst>
              <a:ext uri="{FF2B5EF4-FFF2-40B4-BE49-F238E27FC236}">
                <a16:creationId xmlns:a16="http://schemas.microsoft.com/office/drawing/2014/main" id="{054B4A53-2531-BBBA-1C29-3536E564FE57}"/>
              </a:ext>
            </a:extLst>
          </p:cNvPr>
          <p:cNvSpPr>
            <a:spLocks noGrp="1"/>
          </p:cNvSpPr>
          <p:nvPr>
            <p:ph type="title"/>
          </p:nvPr>
        </p:nvSpPr>
        <p:spPr>
          <a:xfrm>
            <a:off x="493013" y="1718146"/>
            <a:ext cx="7726755" cy="2251291"/>
          </a:xfrm>
        </p:spPr>
        <p:txBody>
          <a:bodyPr/>
          <a:lstStyle/>
          <a:p>
            <a:pPr>
              <a:lnSpc>
                <a:spcPts val="5500"/>
              </a:lnSpc>
            </a:pPr>
            <a:r>
              <a:rPr lang="en-GB" sz="5000" i="1" spc="0" dirty="0">
                <a:solidFill>
                  <a:schemeClr val="tx1"/>
                </a:solidFill>
                <a:latin typeface="Merriweather Light" panose="00000400000000000000" pitchFamily="2" charset="0"/>
              </a:rPr>
              <a:t>Intersectional </a:t>
            </a:r>
            <a:r>
              <a:rPr lang="en-GB" spc="0" dirty="0"/>
              <a:t>d</a:t>
            </a:r>
            <a:r>
              <a:rPr lang="en-GB" sz="5000" i="1" spc="0" dirty="0">
                <a:solidFill>
                  <a:schemeClr val="tx1"/>
                </a:solidFill>
                <a:latin typeface="Merriweather Light" panose="00000400000000000000" pitchFamily="2" charset="0"/>
              </a:rPr>
              <a:t>ata collection &amp; analysis. </a:t>
            </a:r>
            <a:br>
              <a:rPr lang="en-GB" sz="5000" i="1" spc="0" dirty="0">
                <a:solidFill>
                  <a:schemeClr val="tx1"/>
                </a:solidFill>
                <a:latin typeface="Merriweather Light" panose="00000400000000000000" pitchFamily="2" charset="0"/>
              </a:rPr>
            </a:br>
            <a:r>
              <a:rPr lang="en-GB" sz="3600" i="1" spc="0" dirty="0">
                <a:solidFill>
                  <a:schemeClr val="tx1"/>
                </a:solidFill>
                <a:latin typeface="Merriweather Light" panose="00000400000000000000" pitchFamily="2" charset="0"/>
              </a:rPr>
              <a:t>The organisational perspective</a:t>
            </a:r>
          </a:p>
        </p:txBody>
      </p:sp>
      <p:pic>
        <p:nvPicPr>
          <p:cNvPr id="5" name="Graphic 4">
            <a:extLst>
              <a:ext uri="{FF2B5EF4-FFF2-40B4-BE49-F238E27FC236}">
                <a16:creationId xmlns:a16="http://schemas.microsoft.com/office/drawing/2014/main" id="{82BB81D3-DCA5-AADE-CDEA-B44698A09C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3013" y="446900"/>
            <a:ext cx="2329660" cy="628802"/>
          </a:xfrm>
          <a:prstGeom prst="rect">
            <a:avLst/>
          </a:prstGeom>
        </p:spPr>
      </p:pic>
      <p:sp>
        <p:nvSpPr>
          <p:cNvPr id="7" name="Text Placeholder 30">
            <a:extLst>
              <a:ext uri="{FF2B5EF4-FFF2-40B4-BE49-F238E27FC236}">
                <a16:creationId xmlns:a16="http://schemas.microsoft.com/office/drawing/2014/main" id="{460355F1-62B6-C7AE-101C-0650F41857FB}"/>
              </a:ext>
            </a:extLst>
          </p:cNvPr>
          <p:cNvSpPr txBox="1">
            <a:spLocks/>
          </p:cNvSpPr>
          <p:nvPr/>
        </p:nvSpPr>
        <p:spPr>
          <a:xfrm>
            <a:off x="526003" y="5221482"/>
            <a:ext cx="3272537" cy="711542"/>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1600" kern="1200" cap="none" spc="0" baseline="0">
                <a:solidFill>
                  <a:schemeClr val="tx1"/>
                </a:solidFill>
                <a:latin typeface="Libre Frankli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a-ES" dirty="0">
                <a:latin typeface="+mj-lt"/>
              </a:rPr>
              <a:t>Jörg Müller, </a:t>
            </a:r>
            <a:r>
              <a:rPr lang="ca-ES" dirty="0" err="1">
                <a:latin typeface="+mj-lt"/>
              </a:rPr>
              <a:t>PhD</a:t>
            </a:r>
            <a:endParaRPr lang="ca-ES" dirty="0">
              <a:latin typeface="+mj-lt"/>
            </a:endParaRPr>
          </a:p>
          <a:p>
            <a:r>
              <a:rPr lang="ca-ES" sz="1400" dirty="0">
                <a:latin typeface="+mj-lt"/>
              </a:rPr>
              <a:t>Universitat Oberta de Catalunya</a:t>
            </a:r>
          </a:p>
        </p:txBody>
      </p:sp>
      <p:sp>
        <p:nvSpPr>
          <p:cNvPr id="2" name="QuadreDeText 1"/>
          <p:cNvSpPr txBox="1"/>
          <p:nvPr/>
        </p:nvSpPr>
        <p:spPr>
          <a:xfrm>
            <a:off x="8477484" y="5621214"/>
            <a:ext cx="2789931" cy="923330"/>
          </a:xfrm>
          <a:prstGeom prst="rect">
            <a:avLst/>
          </a:prstGeom>
          <a:noFill/>
        </p:spPr>
        <p:txBody>
          <a:bodyPr wrap="none" rtlCol="0">
            <a:spAutoFit/>
          </a:bodyPr>
          <a:lstStyle/>
          <a:p>
            <a:r>
              <a:rPr lang="en-GB" dirty="0"/>
              <a:t>ERA5 Subgroup Meeting</a:t>
            </a:r>
            <a:endParaRPr lang="en-GB" b="1" spc="-1" dirty="0">
              <a:solidFill>
                <a:srgbClr val="4D4E4E"/>
              </a:solidFill>
              <a:latin typeface="Libre Franklin"/>
            </a:endParaRPr>
          </a:p>
          <a:p>
            <a:r>
              <a:rPr lang="en-GB" b="1" spc="-1" dirty="0">
                <a:solidFill>
                  <a:srgbClr val="4D4E4E"/>
                </a:solidFill>
                <a:latin typeface="Libre Franklin"/>
              </a:rPr>
              <a:t>Brussels, 6</a:t>
            </a:r>
            <a:r>
              <a:rPr lang="en-GB" b="1" spc="-1" baseline="30000" dirty="0">
                <a:solidFill>
                  <a:srgbClr val="4D4E4E"/>
                </a:solidFill>
                <a:latin typeface="Libre Franklin"/>
              </a:rPr>
              <a:t>th</a:t>
            </a:r>
            <a:r>
              <a:rPr lang="en-GB" b="1" spc="-1" dirty="0">
                <a:solidFill>
                  <a:srgbClr val="4D4E4E"/>
                </a:solidFill>
                <a:latin typeface="Libre Franklin"/>
              </a:rPr>
              <a:t> June 2025</a:t>
            </a:r>
            <a:endParaRPr lang="pl-PL" spc="-1" dirty="0">
              <a:solidFill>
                <a:srgbClr val="4D4E4E"/>
              </a:solidFill>
              <a:latin typeface="Libre Franklin"/>
            </a:endParaRPr>
          </a:p>
          <a:p>
            <a:endParaRPr lang="en-GB" dirty="0"/>
          </a:p>
        </p:txBody>
      </p:sp>
    </p:spTree>
    <p:extLst>
      <p:ext uri="{BB962C8B-B14F-4D97-AF65-F5344CB8AC3E}">
        <p14:creationId xmlns:p14="http://schemas.microsoft.com/office/powerpoint/2010/main" val="264917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09B50E-D31A-42D0-E532-F03D6F5CE339}"/>
              </a:ext>
            </a:extLst>
          </p:cNvPr>
          <p:cNvSpPr>
            <a:spLocks noGrp="1"/>
          </p:cNvSpPr>
          <p:nvPr>
            <p:ph type="body" sz="quarter" idx="12"/>
          </p:nvPr>
        </p:nvSpPr>
        <p:spPr>
          <a:xfrm>
            <a:off x="410429" y="2395476"/>
            <a:ext cx="2782120" cy="3960874"/>
          </a:xfrm>
        </p:spPr>
        <p:txBody>
          <a:bodyPr/>
          <a:lstStyle/>
          <a:p>
            <a:r>
              <a:rPr lang="en-GB" b="1" dirty="0">
                <a:latin typeface="Open Sans" panose="020B0606030504020204" pitchFamily="34" charset="0"/>
                <a:ea typeface="Open Sans" panose="020B0606030504020204" pitchFamily="34" charset="0"/>
                <a:cs typeface="Open Sans" panose="020B0606030504020204" pitchFamily="34" charset="0"/>
              </a:rPr>
              <a:t>Gender</a:t>
            </a:r>
          </a:p>
          <a:p>
            <a:pPr lvl="1"/>
            <a:r>
              <a:rPr lang="en-GB" sz="1600" dirty="0">
                <a:latin typeface="Open Sans" panose="020B0606030504020204" pitchFamily="34" charset="0"/>
                <a:ea typeface="Open Sans" panose="020B0606030504020204" pitchFamily="34" charset="0"/>
                <a:cs typeface="Open Sans" panose="020B0606030504020204" pitchFamily="34" charset="0"/>
              </a:rPr>
              <a:t>Woman, Man, Non-binary, Self-identify as: …</a:t>
            </a:r>
          </a:p>
          <a:p>
            <a:r>
              <a:rPr lang="en-GB" dirty="0">
                <a:latin typeface="Open Sans" panose="020B0606030504020204" pitchFamily="34" charset="0"/>
                <a:ea typeface="Open Sans" panose="020B0606030504020204" pitchFamily="34" charset="0"/>
                <a:cs typeface="Open Sans" panose="020B0606030504020204" pitchFamily="34" charset="0"/>
              </a:rPr>
              <a:t>Sexual orientation</a:t>
            </a:r>
          </a:p>
          <a:p>
            <a:r>
              <a:rPr lang="en-GB" dirty="0">
                <a:latin typeface="Open Sans" panose="020B0606030504020204" pitchFamily="34" charset="0"/>
                <a:ea typeface="Open Sans" panose="020B0606030504020204" pitchFamily="34" charset="0"/>
                <a:cs typeface="Open Sans" panose="020B0606030504020204" pitchFamily="34" charset="0"/>
              </a:rPr>
              <a:t>Race / ethnicity</a:t>
            </a:r>
          </a:p>
          <a:p>
            <a:r>
              <a:rPr lang="en-GB" dirty="0">
                <a:latin typeface="Open Sans" panose="020B0606030504020204" pitchFamily="34" charset="0"/>
                <a:ea typeface="Open Sans" panose="020B0606030504020204" pitchFamily="34" charset="0"/>
                <a:cs typeface="Open Sans" panose="020B0606030504020204" pitchFamily="34" charset="0"/>
              </a:rPr>
              <a:t>Religion</a:t>
            </a:r>
          </a:p>
          <a:p>
            <a:r>
              <a:rPr lang="en-GB" dirty="0">
                <a:latin typeface="Open Sans" panose="020B0606030504020204" pitchFamily="34" charset="0"/>
                <a:ea typeface="Open Sans" panose="020B0606030504020204" pitchFamily="34" charset="0"/>
                <a:cs typeface="Open Sans" panose="020B0606030504020204" pitchFamily="34" charset="0"/>
              </a:rPr>
              <a:t>Disabilities/health</a:t>
            </a:r>
          </a:p>
          <a:p>
            <a:r>
              <a:rPr lang="en-GB" dirty="0">
                <a:latin typeface="Open Sans" panose="020B0606030504020204" pitchFamily="34" charset="0"/>
                <a:ea typeface="Open Sans" panose="020B0606030504020204" pitchFamily="34" charset="0"/>
                <a:cs typeface="Open Sans" panose="020B0606030504020204" pitchFamily="34" charset="0"/>
              </a:rPr>
              <a:t>Socio-economic status</a:t>
            </a:r>
          </a:p>
          <a:p>
            <a:r>
              <a:rPr lang="en-GB" dirty="0">
                <a:latin typeface="Open Sans" panose="020B0606030504020204" pitchFamily="34" charset="0"/>
                <a:ea typeface="Open Sans" panose="020B0606030504020204" pitchFamily="34" charset="0"/>
                <a:cs typeface="Open Sans" panose="020B0606030504020204" pitchFamily="34" charset="0"/>
              </a:rPr>
              <a:t>Citizenship</a:t>
            </a:r>
          </a:p>
          <a:p>
            <a:r>
              <a:rPr lang="en-GB"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08219ED0-0697-E723-90E9-176E5A297AFF}"/>
              </a:ext>
            </a:extLst>
          </p:cNvPr>
          <p:cNvSpPr>
            <a:spLocks noGrp="1"/>
          </p:cNvSpPr>
          <p:nvPr>
            <p:ph type="sldNum" sz="quarter" idx="4"/>
          </p:nvPr>
        </p:nvSpPr>
        <p:spPr/>
        <p:txBody>
          <a:bodyPr/>
          <a:lstStyle/>
          <a:p>
            <a:fld id="{EA87306C-81BA-4795-A5CA-9392456A8C1E}" type="slidenum">
              <a:rPr lang="en-US" smtClean="0"/>
              <a:pPr/>
              <a:t>10</a:t>
            </a:fld>
            <a:endParaRPr lang="en-US" dirty="0"/>
          </a:p>
        </p:txBody>
      </p:sp>
      <p:sp>
        <p:nvSpPr>
          <p:cNvPr id="4" name="Title 3">
            <a:extLst>
              <a:ext uri="{FF2B5EF4-FFF2-40B4-BE49-F238E27FC236}">
                <a16:creationId xmlns:a16="http://schemas.microsoft.com/office/drawing/2014/main" id="{026D48B0-B307-28BA-F888-525847BFD27E}"/>
              </a:ext>
            </a:extLst>
          </p:cNvPr>
          <p:cNvSpPr>
            <a:spLocks noGrp="1"/>
          </p:cNvSpPr>
          <p:nvPr>
            <p:ph type="title"/>
          </p:nvPr>
        </p:nvSpPr>
        <p:spPr>
          <a:xfrm>
            <a:off x="1120057" y="604521"/>
            <a:ext cx="9985265" cy="650263"/>
          </a:xfrm>
        </p:spPr>
        <p:txBody>
          <a:bodyPr/>
          <a:lstStyle/>
          <a:p>
            <a:pPr algn="ctr"/>
            <a:r>
              <a:rPr lang="en-GB" dirty="0"/>
              <a:t>Purpose of data collection</a:t>
            </a:r>
          </a:p>
        </p:txBody>
      </p:sp>
      <p:sp>
        <p:nvSpPr>
          <p:cNvPr id="8" name="Text Placeholder 1">
            <a:extLst>
              <a:ext uri="{FF2B5EF4-FFF2-40B4-BE49-F238E27FC236}">
                <a16:creationId xmlns:a16="http://schemas.microsoft.com/office/drawing/2014/main" id="{8CA9A479-A999-C1D4-D7C7-D3CD0CE8C499}"/>
              </a:ext>
            </a:extLst>
          </p:cNvPr>
          <p:cNvSpPr txBox="1">
            <a:spLocks/>
          </p:cNvSpPr>
          <p:nvPr/>
        </p:nvSpPr>
        <p:spPr>
          <a:xfrm>
            <a:off x="3465051" y="2395476"/>
            <a:ext cx="2922497" cy="4137847"/>
          </a:xfrm>
          <a:prstGeom prst="rect">
            <a:avLst/>
          </a:prstGeom>
        </p:spPr>
        <p:txBody>
          <a:bodyPr lIns="0" tIns="0" rIns="0" bIns="0" anchor="t"/>
          <a:lstStyle>
            <a:lvl1pPr marL="285750" indent="-285750" algn="l" defTabSz="914400" rtl="0" eaLnBrk="1" latinLnBrk="0" hangingPunct="1">
              <a:lnSpc>
                <a:spcPct val="125000"/>
              </a:lnSpc>
              <a:spcBef>
                <a:spcPts val="0"/>
              </a:spcBef>
              <a:buClr>
                <a:schemeClr val="accent1"/>
              </a:buClr>
              <a:buFont typeface="Arial" panose="020B0604020202020204" pitchFamily="34" charset="0"/>
              <a:buChar char="•"/>
              <a:defRPr sz="1600" kern="1200" cap="none" spc="0" baseline="0">
                <a:solidFill>
                  <a:schemeClr val="tx1"/>
                </a:solidFill>
                <a:latin typeface="Libre Frankli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Open Sans" panose="020B0606030504020204" pitchFamily="34" charset="0"/>
                <a:ea typeface="Open Sans" panose="020B0606030504020204" pitchFamily="34" charset="0"/>
                <a:cs typeface="Open Sans" panose="020B0606030504020204" pitchFamily="34" charset="0"/>
              </a:rPr>
              <a:t>Gender Norms</a:t>
            </a:r>
          </a:p>
          <a:p>
            <a:pPr lvl="1"/>
            <a:r>
              <a:rPr lang="en-GB" sz="1600" dirty="0">
                <a:latin typeface="Open Sans" panose="020B0606030504020204" pitchFamily="34" charset="0"/>
                <a:ea typeface="Open Sans" panose="020B0606030504020204" pitchFamily="34" charset="0"/>
                <a:cs typeface="Open Sans" panose="020B0606030504020204" pitchFamily="34" charset="0"/>
              </a:rPr>
              <a:t>Caregiver strain</a:t>
            </a:r>
          </a:p>
          <a:p>
            <a:pPr lvl="1"/>
            <a:r>
              <a:rPr lang="en-GB" sz="1600" dirty="0">
                <a:latin typeface="Open Sans" panose="020B0606030504020204" pitchFamily="34" charset="0"/>
                <a:ea typeface="Open Sans" panose="020B0606030504020204" pitchFamily="34" charset="0"/>
                <a:cs typeface="Open Sans" panose="020B0606030504020204" pitchFamily="34" charset="0"/>
              </a:rPr>
              <a:t>Time use</a:t>
            </a:r>
          </a:p>
          <a:p>
            <a:pPr lvl="1"/>
            <a:r>
              <a:rPr lang="en-GB" sz="1600" dirty="0">
                <a:latin typeface="Open Sans" panose="020B0606030504020204" pitchFamily="34" charset="0"/>
                <a:ea typeface="Open Sans" panose="020B0606030504020204" pitchFamily="34" charset="0"/>
                <a:cs typeface="Open Sans" panose="020B0606030504020204" pitchFamily="34" charset="0"/>
              </a:rPr>
              <a:t>Work strain</a:t>
            </a:r>
          </a:p>
          <a:p>
            <a:r>
              <a:rPr lang="en-GB" b="1" dirty="0">
                <a:latin typeface="Open Sans" panose="020B0606030504020204" pitchFamily="34" charset="0"/>
                <a:ea typeface="Open Sans" panose="020B0606030504020204" pitchFamily="34" charset="0"/>
                <a:cs typeface="Open Sans" panose="020B0606030504020204" pitchFamily="34" charset="0"/>
              </a:rPr>
              <a:t>Gender-related traits</a:t>
            </a:r>
          </a:p>
          <a:p>
            <a:pPr lvl="1"/>
            <a:r>
              <a:rPr lang="en-GB" sz="1600" dirty="0">
                <a:latin typeface="Open Sans" panose="020B0606030504020204" pitchFamily="34" charset="0"/>
                <a:ea typeface="Open Sans" panose="020B0606030504020204" pitchFamily="34" charset="0"/>
                <a:cs typeface="Open Sans" panose="020B0606030504020204" pitchFamily="34" charset="0"/>
              </a:rPr>
              <a:t>Competitive</a:t>
            </a:r>
          </a:p>
          <a:p>
            <a:pPr lvl="1"/>
            <a:r>
              <a:rPr lang="en-GB" sz="1600" dirty="0">
                <a:latin typeface="Open Sans" panose="020B0606030504020204" pitchFamily="34" charset="0"/>
                <a:ea typeface="Open Sans" panose="020B0606030504020204" pitchFamily="34" charset="0"/>
                <a:cs typeface="Open Sans" panose="020B0606030504020204" pitchFamily="34" charset="0"/>
              </a:rPr>
              <a:t>Communal, expressive</a:t>
            </a:r>
          </a:p>
          <a:p>
            <a:pPr lvl="1"/>
            <a:r>
              <a:rPr lang="en-GB" sz="1600" dirty="0">
                <a:latin typeface="Open Sans" panose="020B0606030504020204" pitchFamily="34" charset="0"/>
                <a:ea typeface="Open Sans" panose="020B0606030504020204" pitchFamily="34" charset="0"/>
                <a:cs typeface="Open Sans" panose="020B0606030504020204" pitchFamily="34" charset="0"/>
              </a:rPr>
              <a:t>Independence</a:t>
            </a:r>
          </a:p>
          <a:p>
            <a:pPr lvl="1"/>
            <a:r>
              <a:rPr lang="en-GB" sz="1600" dirty="0">
                <a:latin typeface="Open Sans" panose="020B0606030504020204" pitchFamily="34" charset="0"/>
                <a:ea typeface="Open Sans" panose="020B0606030504020204" pitchFamily="34" charset="0"/>
                <a:cs typeface="Open Sans" panose="020B0606030504020204" pitchFamily="34" charset="0"/>
              </a:rPr>
              <a:t>Risk-taking</a:t>
            </a:r>
          </a:p>
          <a:p>
            <a:r>
              <a:rPr lang="en-GB" b="1" dirty="0">
                <a:latin typeface="Open Sans" panose="020B0606030504020204" pitchFamily="34" charset="0"/>
                <a:ea typeface="Open Sans" panose="020B0606030504020204" pitchFamily="34" charset="0"/>
                <a:cs typeface="Open Sans" panose="020B0606030504020204" pitchFamily="34" charset="0"/>
              </a:rPr>
              <a:t>Gender relations</a:t>
            </a:r>
          </a:p>
          <a:p>
            <a:pPr lvl="1"/>
            <a:r>
              <a:rPr lang="en-GB" sz="1600" dirty="0">
                <a:latin typeface="Open Sans" panose="020B0606030504020204" pitchFamily="34" charset="0"/>
                <a:ea typeface="Open Sans" panose="020B0606030504020204" pitchFamily="34" charset="0"/>
                <a:cs typeface="Open Sans" panose="020B0606030504020204" pitchFamily="34" charset="0"/>
              </a:rPr>
              <a:t>Social support</a:t>
            </a:r>
          </a:p>
          <a:p>
            <a:pPr lvl="1"/>
            <a:r>
              <a:rPr lang="en-GB" sz="1600" dirty="0">
                <a:latin typeface="Open Sans" panose="020B0606030504020204" pitchFamily="34" charset="0"/>
                <a:ea typeface="Open Sans" panose="020B0606030504020204" pitchFamily="34" charset="0"/>
                <a:cs typeface="Open Sans" panose="020B0606030504020204" pitchFamily="34" charset="0"/>
              </a:rPr>
              <a:t>Discrimination</a:t>
            </a:r>
          </a:p>
          <a:p>
            <a:pPr lvl="1"/>
            <a:r>
              <a:rPr lang="en-GB" sz="1600" dirty="0">
                <a:latin typeface="Open Sans" panose="020B0606030504020204" pitchFamily="34" charset="0"/>
                <a:ea typeface="Open Sans" panose="020B0606030504020204" pitchFamily="34" charset="0"/>
                <a:cs typeface="Open Sans" panose="020B0606030504020204" pitchFamily="34" charset="0"/>
              </a:rPr>
              <a:t>Quality of family relations</a:t>
            </a:r>
          </a:p>
        </p:txBody>
      </p:sp>
      <p:sp>
        <p:nvSpPr>
          <p:cNvPr id="12" name="Text Placeholder 1">
            <a:extLst>
              <a:ext uri="{FF2B5EF4-FFF2-40B4-BE49-F238E27FC236}">
                <a16:creationId xmlns:a16="http://schemas.microsoft.com/office/drawing/2014/main" id="{599EC51F-E6DC-A7E8-0145-20B5B9A6FEA3}"/>
              </a:ext>
            </a:extLst>
          </p:cNvPr>
          <p:cNvSpPr txBox="1">
            <a:spLocks/>
          </p:cNvSpPr>
          <p:nvPr/>
        </p:nvSpPr>
        <p:spPr>
          <a:xfrm>
            <a:off x="6079245" y="2395475"/>
            <a:ext cx="2743200" cy="4137847"/>
          </a:xfrm>
          <a:prstGeom prst="rect">
            <a:avLst/>
          </a:prstGeom>
        </p:spPr>
        <p:txBody>
          <a:bodyPr lIns="0" tIns="0" rIns="0" bIns="0" anchor="t"/>
          <a:lstStyle>
            <a:lvl1pPr marL="285750" indent="-285750" algn="l" defTabSz="914400" rtl="0" eaLnBrk="1" latinLnBrk="0" hangingPunct="1">
              <a:lnSpc>
                <a:spcPct val="125000"/>
              </a:lnSpc>
              <a:spcBef>
                <a:spcPts val="0"/>
              </a:spcBef>
              <a:buClr>
                <a:schemeClr val="accent1"/>
              </a:buClr>
              <a:buFont typeface="Arial" panose="020B0604020202020204" pitchFamily="34" charset="0"/>
              <a:buChar char="•"/>
              <a:defRPr sz="1600" kern="1200" cap="none" spc="0" baseline="0">
                <a:solidFill>
                  <a:schemeClr val="tx1"/>
                </a:solidFill>
                <a:latin typeface="Libre Frankli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Open Sans" panose="020B0606030504020204" pitchFamily="34" charset="0"/>
                <a:ea typeface="Open Sans" panose="020B0606030504020204" pitchFamily="34" charset="0"/>
                <a:cs typeface="Open Sans" panose="020B0606030504020204" pitchFamily="34" charset="0"/>
              </a:rPr>
              <a:t>Working conditions</a:t>
            </a:r>
          </a:p>
          <a:p>
            <a:pPr lvl="1"/>
            <a:r>
              <a:rPr lang="en-GB" sz="1600" dirty="0">
                <a:latin typeface="Open Sans" panose="020B0606030504020204" pitchFamily="34" charset="0"/>
                <a:ea typeface="Open Sans" panose="020B0606030504020204" pitchFamily="34" charset="0"/>
                <a:cs typeface="Open Sans" panose="020B0606030504020204" pitchFamily="34" charset="0"/>
              </a:rPr>
              <a:t>Precarious contracts</a:t>
            </a:r>
          </a:p>
          <a:p>
            <a:pPr lvl="1"/>
            <a:r>
              <a:rPr lang="en-GB" sz="1600" dirty="0">
                <a:latin typeface="Open Sans" panose="020B0606030504020204" pitchFamily="34" charset="0"/>
                <a:ea typeface="Open Sans" panose="020B0606030504020204" pitchFamily="34" charset="0"/>
                <a:cs typeface="Open Sans" panose="020B0606030504020204" pitchFamily="34" charset="0"/>
              </a:rPr>
              <a:t>Work allocation: teaching/care vs. research </a:t>
            </a:r>
          </a:p>
          <a:p>
            <a:pPr lvl="1"/>
            <a:r>
              <a:rPr lang="en-GB" sz="1600" dirty="0">
                <a:latin typeface="Open Sans" panose="020B0606030504020204" pitchFamily="34" charset="0"/>
                <a:ea typeface="Open Sans" panose="020B0606030504020204" pitchFamily="34" charset="0"/>
                <a:cs typeface="Open Sans" panose="020B0606030504020204" pitchFamily="34" charset="0"/>
              </a:rPr>
              <a:t>Recognition of pastoral activities, tasks</a:t>
            </a:r>
          </a:p>
          <a:p>
            <a:r>
              <a:rPr lang="en-GB" b="1" dirty="0">
                <a:latin typeface="Open Sans" panose="020B0606030504020204" pitchFamily="34" charset="0"/>
                <a:ea typeface="Open Sans" panose="020B0606030504020204" pitchFamily="34" charset="0"/>
                <a:cs typeface="Open Sans" panose="020B0606030504020204" pitchFamily="34" charset="0"/>
              </a:rPr>
              <a:t>Outcomes / Impact</a:t>
            </a:r>
          </a:p>
          <a:p>
            <a:pPr lvl="1"/>
            <a:r>
              <a:rPr lang="en-GB" sz="1600" dirty="0">
                <a:latin typeface="Open Sans" panose="020B0606030504020204" pitchFamily="34" charset="0"/>
                <a:ea typeface="Open Sans" panose="020B0606030504020204" pitchFamily="34" charset="0"/>
                <a:cs typeface="Open Sans" panose="020B0606030504020204" pitchFamily="34" charset="0"/>
              </a:rPr>
              <a:t>Mental &amp; physical health</a:t>
            </a:r>
          </a:p>
          <a:p>
            <a:pPr lvl="1"/>
            <a:r>
              <a:rPr lang="en-GB" sz="1600" dirty="0">
                <a:latin typeface="Open Sans" panose="020B0606030504020204" pitchFamily="34" charset="0"/>
                <a:ea typeface="Open Sans" panose="020B0606030504020204" pitchFamily="34" charset="0"/>
                <a:cs typeface="Open Sans" panose="020B0606030504020204" pitchFamily="34" charset="0"/>
              </a:rPr>
              <a:t>Job satisfaction</a:t>
            </a:r>
          </a:p>
          <a:p>
            <a:pPr lvl="1"/>
            <a:r>
              <a:rPr lang="en-GB" sz="1600" dirty="0">
                <a:latin typeface="Open Sans" panose="020B0606030504020204" pitchFamily="34" charset="0"/>
                <a:ea typeface="Open Sans" panose="020B0606030504020204" pitchFamily="34" charset="0"/>
                <a:cs typeface="Open Sans" panose="020B0606030504020204" pitchFamily="34" charset="0"/>
              </a:rPr>
              <a:t>Stress / burnout</a:t>
            </a:r>
          </a:p>
          <a:p>
            <a:pPr lvl="1"/>
            <a:r>
              <a:rPr lang="en-GB" sz="1600" dirty="0">
                <a:latin typeface="Open Sans" panose="020B0606030504020204" pitchFamily="34" charset="0"/>
                <a:ea typeface="Open Sans" panose="020B0606030504020204" pitchFamily="34" charset="0"/>
                <a:cs typeface="Open Sans" panose="020B0606030504020204" pitchFamily="34" charset="0"/>
              </a:rPr>
              <a:t>Dropout intentions</a:t>
            </a:r>
          </a:p>
        </p:txBody>
      </p:sp>
      <p:sp>
        <p:nvSpPr>
          <p:cNvPr id="15" name="Rectangle: Rounded Corners 14">
            <a:extLst>
              <a:ext uri="{FF2B5EF4-FFF2-40B4-BE49-F238E27FC236}">
                <a16:creationId xmlns:a16="http://schemas.microsoft.com/office/drawing/2014/main" id="{0AD9B1F3-5EC9-9052-D052-6DD79FD66418}"/>
              </a:ext>
            </a:extLst>
          </p:cNvPr>
          <p:cNvSpPr/>
          <p:nvPr/>
        </p:nvSpPr>
        <p:spPr>
          <a:xfrm>
            <a:off x="3402300" y="1588563"/>
            <a:ext cx="5387400" cy="650263"/>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400" dirty="0"/>
              <a:t>Structural Inequalities</a:t>
            </a:r>
          </a:p>
        </p:txBody>
      </p:sp>
      <p:sp>
        <p:nvSpPr>
          <p:cNvPr id="16" name="Rectangle: Rounded Corners 15">
            <a:extLst>
              <a:ext uri="{FF2B5EF4-FFF2-40B4-BE49-F238E27FC236}">
                <a16:creationId xmlns:a16="http://schemas.microsoft.com/office/drawing/2014/main" id="{F31C1663-BED8-C71A-56E3-78FED7724599}"/>
              </a:ext>
            </a:extLst>
          </p:cNvPr>
          <p:cNvSpPr/>
          <p:nvPr/>
        </p:nvSpPr>
        <p:spPr>
          <a:xfrm>
            <a:off x="277908" y="1576967"/>
            <a:ext cx="2782120" cy="6502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Social Categories</a:t>
            </a:r>
          </a:p>
        </p:txBody>
      </p:sp>
      <p:sp>
        <p:nvSpPr>
          <p:cNvPr id="17" name="Rectangle: Rounded Corners 16">
            <a:extLst>
              <a:ext uri="{FF2B5EF4-FFF2-40B4-BE49-F238E27FC236}">
                <a16:creationId xmlns:a16="http://schemas.microsoft.com/office/drawing/2014/main" id="{CA9DC6E3-611A-F50F-2197-65785C3935D4}"/>
              </a:ext>
            </a:extLst>
          </p:cNvPr>
          <p:cNvSpPr/>
          <p:nvPr/>
        </p:nvSpPr>
        <p:spPr>
          <a:xfrm>
            <a:off x="9131972" y="1588563"/>
            <a:ext cx="2782120" cy="65026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2400" dirty="0"/>
              <a:t>Theory of Change</a:t>
            </a:r>
          </a:p>
        </p:txBody>
      </p:sp>
      <p:sp>
        <p:nvSpPr>
          <p:cNvPr id="18" name="Text Placeholder 1">
            <a:extLst>
              <a:ext uri="{FF2B5EF4-FFF2-40B4-BE49-F238E27FC236}">
                <a16:creationId xmlns:a16="http://schemas.microsoft.com/office/drawing/2014/main" id="{D44DD80F-AD80-EE25-692E-97E1031083E3}"/>
              </a:ext>
            </a:extLst>
          </p:cNvPr>
          <p:cNvSpPr txBox="1">
            <a:spLocks/>
          </p:cNvSpPr>
          <p:nvPr/>
        </p:nvSpPr>
        <p:spPr>
          <a:xfrm>
            <a:off x="9131972" y="2395475"/>
            <a:ext cx="2782120" cy="3858004"/>
          </a:xfrm>
          <a:prstGeom prst="rect">
            <a:avLst/>
          </a:prstGeom>
        </p:spPr>
        <p:txBody>
          <a:bodyPr lIns="0" tIns="0" rIns="0" bIns="0" anchor="t"/>
          <a:lstStyle>
            <a:lvl1pPr marL="285750" indent="-285750" algn="l" defTabSz="914400" rtl="0" eaLnBrk="1" latinLnBrk="0" hangingPunct="1">
              <a:lnSpc>
                <a:spcPct val="125000"/>
              </a:lnSpc>
              <a:spcBef>
                <a:spcPts val="0"/>
              </a:spcBef>
              <a:buClr>
                <a:schemeClr val="accent1"/>
              </a:buClr>
              <a:buFont typeface="Arial" panose="020B0604020202020204" pitchFamily="34" charset="0"/>
              <a:buChar char="•"/>
              <a:defRPr sz="1600" kern="1200" cap="none" spc="0" baseline="0">
                <a:solidFill>
                  <a:schemeClr val="tx1"/>
                </a:solidFill>
                <a:latin typeface="Libre Frankli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Open Sans" panose="020B0606030504020204" pitchFamily="34" charset="0"/>
                <a:ea typeface="Open Sans" panose="020B0606030504020204" pitchFamily="34" charset="0"/>
                <a:cs typeface="Open Sans" panose="020B0606030504020204" pitchFamily="34" charset="0"/>
              </a:rPr>
              <a:t>Understand context</a:t>
            </a:r>
          </a:p>
          <a:p>
            <a:pPr lvl="1"/>
            <a:r>
              <a:rPr lang="en-GB" sz="1600" dirty="0">
                <a:latin typeface="Open Sans" panose="020B0606030504020204" pitchFamily="34" charset="0"/>
                <a:ea typeface="Open Sans" panose="020B0606030504020204" pitchFamily="34" charset="0"/>
                <a:cs typeface="Open Sans" panose="020B0606030504020204" pitchFamily="34" charset="0"/>
              </a:rPr>
              <a:t>Geographic</a:t>
            </a:r>
          </a:p>
          <a:p>
            <a:pPr lvl="1"/>
            <a:r>
              <a:rPr lang="en-GB" sz="1600" dirty="0">
                <a:latin typeface="Open Sans" panose="020B0606030504020204" pitchFamily="34" charset="0"/>
                <a:ea typeface="Open Sans" panose="020B0606030504020204" pitchFamily="34" charset="0"/>
                <a:cs typeface="Open Sans" panose="020B0606030504020204" pitchFamily="34" charset="0"/>
              </a:rPr>
              <a:t>Historic</a:t>
            </a: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a:p>
            <a:r>
              <a:rPr lang="en-GB" b="1" dirty="0">
                <a:latin typeface="Open Sans" panose="020B0606030504020204" pitchFamily="34" charset="0"/>
                <a:ea typeface="Open Sans" panose="020B0606030504020204" pitchFamily="34" charset="0"/>
                <a:cs typeface="Open Sans" panose="020B0606030504020204" pitchFamily="34" charset="0"/>
              </a:rPr>
              <a:t>Participative</a:t>
            </a:r>
            <a:r>
              <a:rPr lang="en-GB" dirty="0">
                <a:latin typeface="Open Sans" panose="020B0606030504020204" pitchFamily="34" charset="0"/>
                <a:ea typeface="Open Sans" panose="020B0606030504020204" pitchFamily="34" charset="0"/>
                <a:cs typeface="Open Sans" panose="020B0606030504020204" pitchFamily="34" charset="0"/>
              </a:rPr>
              <a:t> from start to finish in order to understand </a:t>
            </a:r>
            <a:r>
              <a:rPr lang="en-GB" b="1" dirty="0">
                <a:latin typeface="Open Sans" panose="020B0606030504020204" pitchFamily="34" charset="0"/>
                <a:ea typeface="Open Sans" panose="020B0606030504020204" pitchFamily="34" charset="0"/>
                <a:cs typeface="Open Sans" panose="020B0606030504020204" pitchFamily="34" charset="0"/>
              </a:rPr>
              <a:t>needs and risks</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Build on </a:t>
            </a:r>
            <a:r>
              <a:rPr lang="en-GB" b="1" dirty="0">
                <a:latin typeface="Open Sans" panose="020B0606030504020204" pitchFamily="34" charset="0"/>
                <a:ea typeface="Open Sans" panose="020B0606030504020204" pitchFamily="34" charset="0"/>
                <a:cs typeface="Open Sans" panose="020B0606030504020204" pitchFamily="34" charset="0"/>
              </a:rPr>
              <a:t>comparative research</a:t>
            </a:r>
            <a:r>
              <a:rPr lang="en-GB"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what works where, when, in what order and combination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34E8CBE2-22F7-9C48-7590-4E24A812B70B}"/>
              </a:ext>
            </a:extLst>
          </p:cNvPr>
          <p:cNvSpPr txBox="1"/>
          <p:nvPr/>
        </p:nvSpPr>
        <p:spPr>
          <a:xfrm>
            <a:off x="3581401" y="6352143"/>
            <a:ext cx="5808000" cy="738664"/>
          </a:xfrm>
          <a:prstGeom prst="rect">
            <a:avLst/>
          </a:prstGeom>
          <a:noFill/>
        </p:spPr>
        <p:txBody>
          <a:bodyPr wrap="none" rtlCol="0">
            <a:spAutoFit/>
          </a:bodyPr>
          <a:lstStyle/>
          <a:p>
            <a:r>
              <a:rPr lang="es-ES" sz="1400" dirty="0">
                <a:effectLst/>
              </a:rPr>
              <a:t>Nielsen et al, (2021</a:t>
            </a:r>
            <a:r>
              <a:rPr lang="es-ES" sz="1400" dirty="0"/>
              <a:t>)</a:t>
            </a:r>
            <a:r>
              <a:rPr lang="es-ES" sz="1400" dirty="0">
                <a:effectLst/>
              </a:rPr>
              <a:t> “</a:t>
            </a:r>
            <a:r>
              <a:rPr lang="es-ES" sz="1400" dirty="0" err="1">
                <a:effectLst/>
              </a:rPr>
              <a:t>Gender-Related</a:t>
            </a:r>
            <a:r>
              <a:rPr lang="es-ES" sz="1400" dirty="0">
                <a:effectLst/>
              </a:rPr>
              <a:t> Variables </a:t>
            </a:r>
            <a:r>
              <a:rPr lang="es-ES" sz="1400" dirty="0" err="1">
                <a:effectLst/>
              </a:rPr>
              <a:t>for</a:t>
            </a:r>
            <a:r>
              <a:rPr lang="es-ES" sz="1400" dirty="0">
                <a:effectLst/>
              </a:rPr>
              <a:t> </a:t>
            </a:r>
            <a:r>
              <a:rPr lang="es-ES" sz="1400" dirty="0" err="1">
                <a:effectLst/>
              </a:rPr>
              <a:t>Health</a:t>
            </a:r>
            <a:r>
              <a:rPr lang="es-ES" sz="1400" dirty="0">
                <a:effectLst/>
              </a:rPr>
              <a:t> </a:t>
            </a:r>
            <a:r>
              <a:rPr lang="es-ES" sz="1400" dirty="0" err="1">
                <a:effectLst/>
              </a:rPr>
              <a:t>Research</a:t>
            </a:r>
            <a:r>
              <a:rPr lang="es-ES" sz="1400" dirty="0">
                <a:effectLst/>
              </a:rPr>
              <a:t>.” </a:t>
            </a:r>
            <a:br>
              <a:rPr lang="es-ES" sz="1400" dirty="0">
                <a:effectLst/>
              </a:rPr>
            </a:br>
            <a:r>
              <a:rPr lang="es-ES" sz="1400" dirty="0" err="1">
                <a:effectLst/>
              </a:rPr>
              <a:t>doi</a:t>
            </a:r>
            <a:r>
              <a:rPr lang="es-ES" sz="1400" dirty="0">
                <a:effectLst/>
              </a:rPr>
              <a:t>: </a:t>
            </a:r>
            <a:r>
              <a:rPr lang="es-ES" sz="1400" dirty="0">
                <a:effectLst/>
                <a:hlinkClick r:id="rId3"/>
              </a:rPr>
              <a:t>10.1186/s13293-021-00366-3</a:t>
            </a:r>
            <a:r>
              <a:rPr lang="es-ES" sz="1400" dirty="0">
                <a:effectLst/>
              </a:rPr>
              <a:t>.</a:t>
            </a:r>
          </a:p>
          <a:p>
            <a:endParaRPr lang="en-GB" sz="1400" dirty="0"/>
          </a:p>
        </p:txBody>
      </p:sp>
    </p:spTree>
    <p:extLst>
      <p:ext uri="{BB962C8B-B14F-4D97-AF65-F5344CB8AC3E}">
        <p14:creationId xmlns:p14="http://schemas.microsoft.com/office/powerpoint/2010/main" val="237189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F26EB5-1ADE-FCB6-7663-14E6ED94DB32}"/>
              </a:ext>
            </a:extLst>
          </p:cNvPr>
          <p:cNvSpPr>
            <a:spLocks noGrp="1"/>
          </p:cNvSpPr>
          <p:nvPr>
            <p:ph type="sldNum" sz="quarter" idx="4"/>
          </p:nvPr>
        </p:nvSpPr>
        <p:spPr/>
        <p:txBody>
          <a:bodyPr/>
          <a:lstStyle/>
          <a:p>
            <a:fld id="{EA87306C-81BA-4795-A5CA-9392456A8C1E}" type="slidenum">
              <a:rPr lang="en-US" smtClean="0"/>
              <a:pPr/>
              <a:t>11</a:t>
            </a:fld>
            <a:endParaRPr lang="en-US" dirty="0"/>
          </a:p>
        </p:txBody>
      </p:sp>
      <p:sp>
        <p:nvSpPr>
          <p:cNvPr id="4" name="Title 3">
            <a:extLst>
              <a:ext uri="{FF2B5EF4-FFF2-40B4-BE49-F238E27FC236}">
                <a16:creationId xmlns:a16="http://schemas.microsoft.com/office/drawing/2014/main" id="{23598C44-0F44-ADA2-102F-B9F3FD78BC87}"/>
              </a:ext>
            </a:extLst>
          </p:cNvPr>
          <p:cNvSpPr>
            <a:spLocks noGrp="1"/>
          </p:cNvSpPr>
          <p:nvPr>
            <p:ph type="title"/>
          </p:nvPr>
        </p:nvSpPr>
        <p:spPr>
          <a:xfrm>
            <a:off x="1335378" y="466213"/>
            <a:ext cx="4653942" cy="633402"/>
          </a:xfrm>
        </p:spPr>
        <p:txBody>
          <a:bodyPr/>
          <a:lstStyle/>
          <a:p>
            <a:r>
              <a:rPr lang="en-GB" dirty="0"/>
              <a:t>Intersectionality   +</a:t>
            </a:r>
          </a:p>
        </p:txBody>
      </p:sp>
      <p:graphicFrame>
        <p:nvGraphicFramePr>
          <p:cNvPr id="5" name="Diagram 4">
            <a:extLst>
              <a:ext uri="{FF2B5EF4-FFF2-40B4-BE49-F238E27FC236}">
                <a16:creationId xmlns:a16="http://schemas.microsoft.com/office/drawing/2014/main" id="{A5A7F67C-D497-2C99-7785-262F416C7A5D}"/>
              </a:ext>
            </a:extLst>
          </p:cNvPr>
          <p:cNvGraphicFramePr/>
          <p:nvPr>
            <p:extLst>
              <p:ext uri="{D42A27DB-BD31-4B8C-83A1-F6EECF244321}">
                <p14:modId xmlns:p14="http://schemas.microsoft.com/office/powerpoint/2010/main" val="936268540"/>
              </p:ext>
            </p:extLst>
          </p:nvPr>
        </p:nvGraphicFramePr>
        <p:xfrm>
          <a:off x="445975" y="1363904"/>
          <a:ext cx="5400000"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D47CB6F-32DD-522B-CA7A-CB2C0B17B794}"/>
              </a:ext>
            </a:extLst>
          </p:cNvPr>
          <p:cNvSpPr txBox="1"/>
          <p:nvPr/>
        </p:nvSpPr>
        <p:spPr>
          <a:xfrm rot="19369949">
            <a:off x="2059374" y="3313324"/>
            <a:ext cx="1938351" cy="369332"/>
          </a:xfrm>
          <a:prstGeom prst="rect">
            <a:avLst/>
          </a:prstGeom>
          <a:noFill/>
        </p:spPr>
        <p:txBody>
          <a:bodyPr wrap="none" rtlCol="0">
            <a:spAutoFit/>
          </a:bodyPr>
          <a:lstStyle/>
          <a:p>
            <a:r>
              <a:rPr lang="en-GB" b="1" dirty="0"/>
              <a:t>Intersectionality</a:t>
            </a:r>
          </a:p>
        </p:txBody>
      </p:sp>
      <p:graphicFrame>
        <p:nvGraphicFramePr>
          <p:cNvPr id="7" name="Diagram 6">
            <a:extLst>
              <a:ext uri="{FF2B5EF4-FFF2-40B4-BE49-F238E27FC236}">
                <a16:creationId xmlns:a16="http://schemas.microsoft.com/office/drawing/2014/main" id="{2DC7951F-4EA5-E964-F61D-E31B517B6789}"/>
              </a:ext>
            </a:extLst>
          </p:cNvPr>
          <p:cNvGraphicFramePr/>
          <p:nvPr>
            <p:extLst>
              <p:ext uri="{D42A27DB-BD31-4B8C-83A1-F6EECF244321}">
                <p14:modId xmlns:p14="http://schemas.microsoft.com/office/powerpoint/2010/main" val="279970336"/>
              </p:ext>
            </p:extLst>
          </p:nvPr>
        </p:nvGraphicFramePr>
        <p:xfrm>
          <a:off x="6341920" y="1548245"/>
          <a:ext cx="5400000" cy="414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1DD2F9AE-5359-8288-68A3-48582DF28516}"/>
              </a:ext>
            </a:extLst>
          </p:cNvPr>
          <p:cNvSpPr txBox="1"/>
          <p:nvPr/>
        </p:nvSpPr>
        <p:spPr>
          <a:xfrm rot="1917327">
            <a:off x="8137606" y="3473072"/>
            <a:ext cx="1595309" cy="646331"/>
          </a:xfrm>
          <a:prstGeom prst="rect">
            <a:avLst/>
          </a:prstGeom>
          <a:noFill/>
        </p:spPr>
        <p:txBody>
          <a:bodyPr wrap="none" rtlCol="0">
            <a:spAutoFit/>
          </a:bodyPr>
          <a:lstStyle/>
          <a:p>
            <a:pPr algn="ctr"/>
            <a:r>
              <a:rPr lang="en-GB" b="1" dirty="0"/>
              <a:t>Equality Data</a:t>
            </a:r>
            <a:br>
              <a:rPr lang="en-GB" b="1" dirty="0"/>
            </a:br>
            <a:r>
              <a:rPr lang="en-GB" b="1" dirty="0"/>
              <a:t>Collection</a:t>
            </a:r>
          </a:p>
        </p:txBody>
      </p:sp>
      <p:sp>
        <p:nvSpPr>
          <p:cNvPr id="9" name="Arrow: Left-Right 8">
            <a:extLst>
              <a:ext uri="{FF2B5EF4-FFF2-40B4-BE49-F238E27FC236}">
                <a16:creationId xmlns:a16="http://schemas.microsoft.com/office/drawing/2014/main" id="{4B067B9E-60B9-93D8-ACFC-B8AEDBFC507F}"/>
              </a:ext>
            </a:extLst>
          </p:cNvPr>
          <p:cNvSpPr/>
          <p:nvPr/>
        </p:nvSpPr>
        <p:spPr>
          <a:xfrm>
            <a:off x="5103773" y="1876826"/>
            <a:ext cx="1756064" cy="2286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Right 9">
            <a:extLst>
              <a:ext uri="{FF2B5EF4-FFF2-40B4-BE49-F238E27FC236}">
                <a16:creationId xmlns:a16="http://schemas.microsoft.com/office/drawing/2014/main" id="{3F484FA4-23BB-44D3-0B7D-6C89EBEF2522}"/>
              </a:ext>
            </a:extLst>
          </p:cNvPr>
          <p:cNvSpPr/>
          <p:nvPr/>
        </p:nvSpPr>
        <p:spPr>
          <a:xfrm>
            <a:off x="5495003" y="4911230"/>
            <a:ext cx="973604" cy="2286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Right 10">
            <a:extLst>
              <a:ext uri="{FF2B5EF4-FFF2-40B4-BE49-F238E27FC236}">
                <a16:creationId xmlns:a16="http://schemas.microsoft.com/office/drawing/2014/main" id="{BB0A707F-EAEE-2D1D-9BBD-03AB3A9B19D2}"/>
              </a:ext>
            </a:extLst>
          </p:cNvPr>
          <p:cNvSpPr/>
          <p:nvPr/>
        </p:nvSpPr>
        <p:spPr>
          <a:xfrm>
            <a:off x="5759893" y="3269391"/>
            <a:ext cx="443825" cy="2286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3">
            <a:extLst>
              <a:ext uri="{FF2B5EF4-FFF2-40B4-BE49-F238E27FC236}">
                <a16:creationId xmlns:a16="http://schemas.microsoft.com/office/drawing/2014/main" id="{D2ED8D3E-F3FB-CEB3-6CC4-56ECD4233AA2}"/>
              </a:ext>
            </a:extLst>
          </p:cNvPr>
          <p:cNvSpPr txBox="1">
            <a:spLocks/>
          </p:cNvSpPr>
          <p:nvPr/>
        </p:nvSpPr>
        <p:spPr>
          <a:xfrm>
            <a:off x="6112300" y="466213"/>
            <a:ext cx="5645920" cy="633402"/>
          </a:xfrm>
          <a:prstGeom prst="rect">
            <a:avLst/>
          </a:prstGeom>
          <a:ln w="28575">
            <a:noFill/>
          </a:ln>
        </p:spPr>
        <p:txBody>
          <a:bodyPr lIns="0" tIns="0" rIns="0" bIns="0" anchor="ctr"/>
          <a:lstStyle>
            <a:lvl1pPr algn="l" defTabSz="914400" rtl="0" eaLnBrk="1" latinLnBrk="0" hangingPunct="1">
              <a:lnSpc>
                <a:spcPct val="90000"/>
              </a:lnSpc>
              <a:spcBef>
                <a:spcPct val="0"/>
              </a:spcBef>
              <a:buNone/>
              <a:defRPr sz="4000" i="1" kern="1200" cap="none" spc="0" baseline="0">
                <a:solidFill>
                  <a:schemeClr val="tx2"/>
                </a:solidFill>
                <a:latin typeface="Merriweather Light" panose="00000400000000000000" pitchFamily="2" charset="0"/>
                <a:ea typeface="+mj-ea"/>
                <a:cs typeface="+mj-cs"/>
              </a:defRPr>
            </a:lvl1pPr>
          </a:lstStyle>
          <a:p>
            <a:r>
              <a:rPr lang="en-GB" dirty="0"/>
              <a:t>Equality </a:t>
            </a:r>
            <a:r>
              <a:rPr lang="en-GB" b="1" i="0" u="sng" dirty="0"/>
              <a:t>Data</a:t>
            </a:r>
            <a:r>
              <a:rPr lang="en-GB" dirty="0"/>
              <a:t> Collection </a:t>
            </a:r>
          </a:p>
        </p:txBody>
      </p:sp>
      <p:sp>
        <p:nvSpPr>
          <p:cNvPr id="13" name="TextBox 12">
            <a:extLst>
              <a:ext uri="{FF2B5EF4-FFF2-40B4-BE49-F238E27FC236}">
                <a16:creationId xmlns:a16="http://schemas.microsoft.com/office/drawing/2014/main" id="{BF8B08E0-D905-690B-3B55-46624C840C4F}"/>
              </a:ext>
            </a:extLst>
          </p:cNvPr>
          <p:cNvSpPr txBox="1"/>
          <p:nvPr/>
        </p:nvSpPr>
        <p:spPr>
          <a:xfrm>
            <a:off x="3968148" y="3642349"/>
            <a:ext cx="1632178" cy="307777"/>
          </a:xfrm>
          <a:prstGeom prst="rect">
            <a:avLst/>
          </a:prstGeom>
          <a:noFill/>
        </p:spPr>
        <p:txBody>
          <a:bodyPr wrap="none" rtlCol="0">
            <a:spAutoFit/>
          </a:bodyPr>
          <a:lstStyle/>
          <a:p>
            <a:r>
              <a:rPr lang="en-GB" sz="1400" dirty="0"/>
              <a:t>“Racism not race”</a:t>
            </a:r>
          </a:p>
        </p:txBody>
      </p:sp>
      <p:sp>
        <p:nvSpPr>
          <p:cNvPr id="14" name="TextBox 13">
            <a:extLst>
              <a:ext uri="{FF2B5EF4-FFF2-40B4-BE49-F238E27FC236}">
                <a16:creationId xmlns:a16="http://schemas.microsoft.com/office/drawing/2014/main" id="{1B20F1BA-206B-FCB5-9D53-80FF5D4663A0}"/>
              </a:ext>
            </a:extLst>
          </p:cNvPr>
          <p:cNvSpPr txBox="1"/>
          <p:nvPr/>
        </p:nvSpPr>
        <p:spPr>
          <a:xfrm>
            <a:off x="3603032" y="5321633"/>
            <a:ext cx="1338828" cy="523220"/>
          </a:xfrm>
          <a:prstGeom prst="rect">
            <a:avLst/>
          </a:prstGeom>
          <a:noFill/>
        </p:spPr>
        <p:txBody>
          <a:bodyPr wrap="none" rtlCol="0">
            <a:spAutoFit/>
          </a:bodyPr>
          <a:lstStyle/>
          <a:p>
            <a:r>
              <a:rPr lang="en-GB" sz="1400" dirty="0"/>
              <a:t>Geographic &amp; </a:t>
            </a:r>
            <a:br>
              <a:rPr lang="en-GB" sz="1400" dirty="0"/>
            </a:br>
            <a:r>
              <a:rPr lang="en-GB" sz="1400" dirty="0"/>
              <a:t>historic</a:t>
            </a:r>
          </a:p>
        </p:txBody>
      </p:sp>
      <p:sp>
        <p:nvSpPr>
          <p:cNvPr id="15" name="TextBox 14">
            <a:extLst>
              <a:ext uri="{FF2B5EF4-FFF2-40B4-BE49-F238E27FC236}">
                <a16:creationId xmlns:a16="http://schemas.microsoft.com/office/drawing/2014/main" id="{5ECBECD4-A833-9957-B7AA-CBA210C964AB}"/>
              </a:ext>
            </a:extLst>
          </p:cNvPr>
          <p:cNvSpPr txBox="1"/>
          <p:nvPr/>
        </p:nvSpPr>
        <p:spPr>
          <a:xfrm>
            <a:off x="2258312" y="2171766"/>
            <a:ext cx="1790875" cy="523220"/>
          </a:xfrm>
          <a:prstGeom prst="rect">
            <a:avLst/>
          </a:prstGeom>
          <a:noFill/>
        </p:spPr>
        <p:txBody>
          <a:bodyPr wrap="none" rtlCol="0">
            <a:spAutoFit/>
          </a:bodyPr>
          <a:lstStyle/>
          <a:p>
            <a:r>
              <a:rPr lang="en-GB" sz="1400" dirty="0"/>
              <a:t>Redraw categorical </a:t>
            </a:r>
            <a:br>
              <a:rPr lang="en-GB" sz="1400" dirty="0"/>
            </a:br>
            <a:r>
              <a:rPr lang="en-GB" sz="1400" dirty="0"/>
              <a:t>boundaries</a:t>
            </a:r>
          </a:p>
        </p:txBody>
      </p:sp>
      <p:sp>
        <p:nvSpPr>
          <p:cNvPr id="16" name="TextBox 15">
            <a:extLst>
              <a:ext uri="{FF2B5EF4-FFF2-40B4-BE49-F238E27FC236}">
                <a16:creationId xmlns:a16="http://schemas.microsoft.com/office/drawing/2014/main" id="{350CFF05-6C73-FAAE-C645-B3F210396D59}"/>
              </a:ext>
            </a:extLst>
          </p:cNvPr>
          <p:cNvSpPr txBox="1"/>
          <p:nvPr/>
        </p:nvSpPr>
        <p:spPr>
          <a:xfrm>
            <a:off x="581806" y="3497991"/>
            <a:ext cx="1507144" cy="523220"/>
          </a:xfrm>
          <a:prstGeom prst="rect">
            <a:avLst/>
          </a:prstGeom>
          <a:noFill/>
        </p:spPr>
        <p:txBody>
          <a:bodyPr wrap="none" rtlCol="0">
            <a:spAutoFit/>
          </a:bodyPr>
          <a:lstStyle/>
          <a:p>
            <a:r>
              <a:rPr lang="en-GB" sz="1400" dirty="0"/>
              <a:t>Link privilege &amp; </a:t>
            </a:r>
            <a:br>
              <a:rPr lang="en-GB" sz="1400" dirty="0"/>
            </a:br>
            <a:r>
              <a:rPr lang="en-GB" sz="1400" dirty="0"/>
              <a:t>oppression</a:t>
            </a:r>
          </a:p>
        </p:txBody>
      </p:sp>
      <p:sp>
        <p:nvSpPr>
          <p:cNvPr id="17" name="TextBox 16">
            <a:extLst>
              <a:ext uri="{FF2B5EF4-FFF2-40B4-BE49-F238E27FC236}">
                <a16:creationId xmlns:a16="http://schemas.microsoft.com/office/drawing/2014/main" id="{EC9DBB7E-EDBB-C289-3B56-979479E1B499}"/>
              </a:ext>
            </a:extLst>
          </p:cNvPr>
          <p:cNvSpPr txBox="1"/>
          <p:nvPr/>
        </p:nvSpPr>
        <p:spPr>
          <a:xfrm>
            <a:off x="1193512" y="5022156"/>
            <a:ext cx="1301959" cy="307777"/>
          </a:xfrm>
          <a:prstGeom prst="rect">
            <a:avLst/>
          </a:prstGeom>
          <a:noFill/>
        </p:spPr>
        <p:txBody>
          <a:bodyPr wrap="none" rtlCol="0">
            <a:spAutoFit/>
          </a:bodyPr>
          <a:lstStyle/>
          <a:p>
            <a:r>
              <a:rPr lang="en-GB" sz="1400" dirty="0"/>
              <a:t>Non-additive </a:t>
            </a:r>
          </a:p>
        </p:txBody>
      </p:sp>
      <p:sp>
        <p:nvSpPr>
          <p:cNvPr id="18" name="TextBox 17">
            <a:extLst>
              <a:ext uri="{FF2B5EF4-FFF2-40B4-BE49-F238E27FC236}">
                <a16:creationId xmlns:a16="http://schemas.microsoft.com/office/drawing/2014/main" id="{E1479AAE-2D6F-3807-248B-30A56EDA70BD}"/>
              </a:ext>
            </a:extLst>
          </p:cNvPr>
          <p:cNvSpPr txBox="1"/>
          <p:nvPr/>
        </p:nvSpPr>
        <p:spPr>
          <a:xfrm>
            <a:off x="6409230" y="3626798"/>
            <a:ext cx="1194558" cy="523220"/>
          </a:xfrm>
          <a:prstGeom prst="rect">
            <a:avLst/>
          </a:prstGeom>
          <a:noFill/>
        </p:spPr>
        <p:txBody>
          <a:bodyPr wrap="none" rtlCol="0">
            <a:spAutoFit/>
          </a:bodyPr>
          <a:lstStyle/>
          <a:p>
            <a:r>
              <a:rPr lang="en-GB" sz="1400" dirty="0"/>
              <a:t>More data ≠</a:t>
            </a:r>
            <a:br>
              <a:rPr lang="en-GB" sz="1400" dirty="0"/>
            </a:br>
            <a:r>
              <a:rPr lang="en-GB" sz="1400" dirty="0"/>
              <a:t>more justice</a:t>
            </a:r>
          </a:p>
        </p:txBody>
      </p:sp>
      <p:sp>
        <p:nvSpPr>
          <p:cNvPr id="19" name="TextBox 18">
            <a:extLst>
              <a:ext uri="{FF2B5EF4-FFF2-40B4-BE49-F238E27FC236}">
                <a16:creationId xmlns:a16="http://schemas.microsoft.com/office/drawing/2014/main" id="{CA728988-2B49-E82C-717F-8CA2624EA648}"/>
              </a:ext>
            </a:extLst>
          </p:cNvPr>
          <p:cNvSpPr txBox="1"/>
          <p:nvPr/>
        </p:nvSpPr>
        <p:spPr>
          <a:xfrm>
            <a:off x="8142813" y="2278250"/>
            <a:ext cx="1521570" cy="307777"/>
          </a:xfrm>
          <a:prstGeom prst="rect">
            <a:avLst/>
          </a:prstGeom>
          <a:noFill/>
        </p:spPr>
        <p:txBody>
          <a:bodyPr wrap="none" rtlCol="0">
            <a:spAutoFit/>
          </a:bodyPr>
          <a:lstStyle/>
          <a:p>
            <a:r>
              <a:rPr lang="en-GB" sz="1400" dirty="0"/>
              <a:t>Avoid “othering”</a:t>
            </a:r>
          </a:p>
        </p:txBody>
      </p:sp>
      <p:sp>
        <p:nvSpPr>
          <p:cNvPr id="20" name="TextBox 19">
            <a:extLst>
              <a:ext uri="{FF2B5EF4-FFF2-40B4-BE49-F238E27FC236}">
                <a16:creationId xmlns:a16="http://schemas.microsoft.com/office/drawing/2014/main" id="{07DB086C-5F7B-FED2-8EA2-244411F65192}"/>
              </a:ext>
            </a:extLst>
          </p:cNvPr>
          <p:cNvSpPr txBox="1"/>
          <p:nvPr/>
        </p:nvSpPr>
        <p:spPr>
          <a:xfrm>
            <a:off x="6938194" y="5284122"/>
            <a:ext cx="1749197" cy="307777"/>
          </a:xfrm>
          <a:prstGeom prst="rect">
            <a:avLst/>
          </a:prstGeom>
          <a:noFill/>
        </p:spPr>
        <p:txBody>
          <a:bodyPr wrap="none" rtlCol="0">
            <a:spAutoFit/>
          </a:bodyPr>
          <a:lstStyle/>
          <a:p>
            <a:r>
              <a:rPr lang="en-GB" sz="1400" dirty="0"/>
              <a:t>From start to finish</a:t>
            </a:r>
          </a:p>
        </p:txBody>
      </p:sp>
      <p:graphicFrame>
        <p:nvGraphicFramePr>
          <p:cNvPr id="21" name="Diagram 20">
            <a:extLst>
              <a:ext uri="{FF2B5EF4-FFF2-40B4-BE49-F238E27FC236}">
                <a16:creationId xmlns:a16="http://schemas.microsoft.com/office/drawing/2014/main" id="{F190FF0B-CDEE-F1DD-9F5F-017ECFEF5C85}"/>
              </a:ext>
            </a:extLst>
          </p:cNvPr>
          <p:cNvGraphicFramePr/>
          <p:nvPr>
            <p:extLst>
              <p:ext uri="{D42A27DB-BD31-4B8C-83A1-F6EECF244321}">
                <p14:modId xmlns:p14="http://schemas.microsoft.com/office/powerpoint/2010/main" val="1804924532"/>
              </p:ext>
            </p:extLst>
          </p:nvPr>
        </p:nvGraphicFramePr>
        <p:xfrm>
          <a:off x="1065645" y="6128802"/>
          <a:ext cx="9865591" cy="39318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extBox 1">
            <a:extLst>
              <a:ext uri="{FF2B5EF4-FFF2-40B4-BE49-F238E27FC236}">
                <a16:creationId xmlns:a16="http://schemas.microsoft.com/office/drawing/2014/main" id="{47818D46-EE28-C724-C0F9-70FD175145D7}"/>
              </a:ext>
            </a:extLst>
          </p:cNvPr>
          <p:cNvSpPr txBox="1"/>
          <p:nvPr/>
        </p:nvSpPr>
        <p:spPr>
          <a:xfrm>
            <a:off x="5352088" y="2688568"/>
            <a:ext cx="1345518" cy="557624"/>
          </a:xfrm>
          <a:prstGeom prst="rect">
            <a:avLst/>
          </a:prstGeom>
          <a:noFill/>
        </p:spPr>
        <p:txBody>
          <a:bodyPr wrap="none" rtlCol="0">
            <a:prstTxWarp prst="textArchUp">
              <a:avLst>
                <a:gd name="adj" fmla="val 10634570"/>
              </a:avLst>
            </a:prstTxWarp>
            <a:spAutoFit/>
          </a:bodyPr>
          <a:lstStyle/>
          <a:p>
            <a:r>
              <a:rPr lang="en-GB" b="1" dirty="0"/>
              <a:t>Theory of Change</a:t>
            </a:r>
          </a:p>
        </p:txBody>
      </p:sp>
    </p:spTree>
    <p:extLst>
      <p:ext uri="{BB962C8B-B14F-4D97-AF65-F5344CB8AC3E}">
        <p14:creationId xmlns:p14="http://schemas.microsoft.com/office/powerpoint/2010/main" val="257177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57">
            <a:extLst>
              <a:ext uri="{FF2B5EF4-FFF2-40B4-BE49-F238E27FC236}">
                <a16:creationId xmlns:a16="http://schemas.microsoft.com/office/drawing/2014/main" id="{8E164407-D291-B153-33E3-B8523EB391D0}"/>
              </a:ext>
            </a:extLst>
          </p:cNvPr>
          <p:cNvSpPr>
            <a:spLocks noGrp="1"/>
          </p:cNvSpPr>
          <p:nvPr>
            <p:ph type="sldNum" sz="quarter" idx="4"/>
          </p:nvPr>
        </p:nvSpPr>
        <p:spPr/>
        <p:txBody>
          <a:bodyPr/>
          <a:lstStyle/>
          <a:p>
            <a:fld id="{EA87306C-81BA-4795-A5CA-9392456A8C1E}" type="slidenum">
              <a:rPr lang="en-US" smtClean="0"/>
              <a:pPr/>
              <a:t>12</a:t>
            </a:fld>
            <a:endParaRPr lang="en-US" dirty="0"/>
          </a:p>
        </p:txBody>
      </p:sp>
      <p:sp>
        <p:nvSpPr>
          <p:cNvPr id="9" name="Text Placeholder 8">
            <a:extLst>
              <a:ext uri="{FF2B5EF4-FFF2-40B4-BE49-F238E27FC236}">
                <a16:creationId xmlns:a16="http://schemas.microsoft.com/office/drawing/2014/main" id="{01FBF368-795A-B113-59E4-73D7DFB2FE9D}"/>
              </a:ext>
            </a:extLst>
          </p:cNvPr>
          <p:cNvSpPr>
            <a:spLocks noGrp="1"/>
          </p:cNvSpPr>
          <p:nvPr>
            <p:ph type="body" sz="quarter" idx="12"/>
          </p:nvPr>
        </p:nvSpPr>
        <p:spPr>
          <a:xfrm>
            <a:off x="1120058" y="1647939"/>
            <a:ext cx="4684394" cy="4708411"/>
          </a:xfrm>
          <a:prstGeom prst="rect">
            <a:avLst/>
          </a:prstGeom>
        </p:spPr>
        <p:txBody>
          <a:bodyPr/>
          <a:lstStyle/>
          <a:p>
            <a:pPr marL="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Do </a:t>
            </a:r>
            <a:r>
              <a:rPr lang="en-US" sz="1800" b="1" dirty="0">
                <a:latin typeface="Open Sans" panose="020B0606030504020204" pitchFamily="34" charset="0"/>
                <a:ea typeface="Open Sans" panose="020B0606030504020204" pitchFamily="34" charset="0"/>
                <a:cs typeface="Open Sans" panose="020B0606030504020204" pitchFamily="34" charset="0"/>
              </a:rPr>
              <a:t>not reduce </a:t>
            </a:r>
            <a:r>
              <a:rPr lang="en-US" sz="1800" dirty="0">
                <a:latin typeface="Open Sans" panose="020B0606030504020204" pitchFamily="34" charset="0"/>
                <a:ea typeface="Open Sans" panose="020B0606030504020204" pitchFamily="34" charset="0"/>
                <a:cs typeface="Open Sans" panose="020B0606030504020204" pitchFamily="34" charset="0"/>
              </a:rPr>
              <a:t>intersectionality to socio-demographic categories </a:t>
            </a:r>
          </a:p>
          <a:p>
            <a:pPr marL="0" indent="0">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Intersectionality is a </a:t>
            </a:r>
            <a:r>
              <a:rPr lang="en-US" sz="1800" b="1" dirty="0">
                <a:latin typeface="Open Sans" panose="020B0606030504020204" pitchFamily="34" charset="0"/>
                <a:ea typeface="Open Sans" panose="020B0606030504020204" pitchFamily="34" charset="0"/>
                <a:cs typeface="Open Sans" panose="020B0606030504020204" pitchFamily="34" charset="0"/>
              </a:rPr>
              <a:t>critical lens </a:t>
            </a:r>
            <a:r>
              <a:rPr lang="en-US" sz="1800" dirty="0">
                <a:latin typeface="Open Sans" panose="020B0606030504020204" pitchFamily="34" charset="0"/>
                <a:ea typeface="Open Sans" panose="020B0606030504020204" pitchFamily="34" charset="0"/>
                <a:cs typeface="Open Sans" panose="020B0606030504020204" pitchFamily="34" charset="0"/>
              </a:rPr>
              <a:t>to understand and address how multiple social identities are woven into  hierarchies of oppression and privilege</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dirty="0">
                <a:latin typeface="Open Sans" panose="020B0606030504020204" pitchFamily="34" charset="0"/>
                <a:ea typeface="Open Sans" panose="020B0606030504020204" pitchFamily="34" charset="0"/>
                <a:cs typeface="Open Sans" panose="020B0606030504020204" pitchFamily="34" charset="0"/>
              </a:rPr>
              <a:t>Be clear about the </a:t>
            </a:r>
            <a:r>
              <a:rPr lang="en-US" sz="1800" b="1" dirty="0">
                <a:latin typeface="Open Sans" panose="020B0606030504020204" pitchFamily="34" charset="0"/>
                <a:ea typeface="Open Sans" panose="020B0606030504020204" pitchFamily="34" charset="0"/>
                <a:cs typeface="Open Sans" panose="020B0606030504020204" pitchFamily="34" charset="0"/>
              </a:rPr>
              <a:t>purpose, benefits and risks </a:t>
            </a:r>
            <a:r>
              <a:rPr lang="en-US" sz="1800" dirty="0">
                <a:latin typeface="Open Sans" panose="020B0606030504020204" pitchFamily="34" charset="0"/>
                <a:ea typeface="Open Sans" panose="020B0606030504020204" pitchFamily="34" charset="0"/>
                <a:cs typeface="Open Sans" panose="020B0606030504020204" pitchFamily="34" charset="0"/>
              </a:rPr>
              <a:t>of data collection </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dirty="0">
                <a:latin typeface="Open Sans" panose="020B0606030504020204" pitchFamily="34" charset="0"/>
                <a:ea typeface="Open Sans" panose="020B0606030504020204" pitchFamily="34" charset="0"/>
                <a:cs typeface="Open Sans" panose="020B0606030504020204" pitchFamily="34" charset="0"/>
              </a:rPr>
              <a:t>Build capacity </a:t>
            </a:r>
            <a:r>
              <a:rPr lang="en-US" sz="1800" dirty="0">
                <a:latin typeface="Open Sans" panose="020B0606030504020204" pitchFamily="34" charset="0"/>
                <a:ea typeface="Open Sans" panose="020B0606030504020204" pitchFamily="34" charset="0"/>
                <a:cs typeface="Open Sans" panose="020B0606030504020204" pitchFamily="34" charset="0"/>
              </a:rPr>
              <a:t>for more advanced analytical techniques to account for the complex, non-additive nature of intersectionality</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F0E37A6D-BD05-BD59-0931-8B1403A2E3AC}"/>
              </a:ext>
            </a:extLst>
          </p:cNvPr>
          <p:cNvSpPr>
            <a:spLocks noGrp="1"/>
          </p:cNvSpPr>
          <p:nvPr>
            <p:ph type="title"/>
          </p:nvPr>
        </p:nvSpPr>
        <p:spPr>
          <a:xfrm>
            <a:off x="1120058" y="604522"/>
            <a:ext cx="8938342" cy="633402"/>
          </a:xfrm>
        </p:spPr>
        <p:txBody>
          <a:bodyPr/>
          <a:lstStyle/>
          <a:p>
            <a:r>
              <a:rPr lang="en-US" dirty="0"/>
              <a:t>Recommendations &amp; Tools </a:t>
            </a:r>
          </a:p>
        </p:txBody>
      </p:sp>
      <p:pic>
        <p:nvPicPr>
          <p:cNvPr id="2050" name="Picture 2">
            <a:extLst>
              <a:ext uri="{FF2B5EF4-FFF2-40B4-BE49-F238E27FC236}">
                <a16:creationId xmlns:a16="http://schemas.microsoft.com/office/drawing/2014/main" id="{AD24B3B9-758D-56F7-2FE5-C9745092A63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560150" y="1647939"/>
            <a:ext cx="2151458" cy="2822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CDD115-EFEA-F8A5-892A-3BBC5256664D}"/>
              </a:ext>
            </a:extLst>
          </p:cNvPr>
          <p:cNvSpPr txBox="1"/>
          <p:nvPr/>
        </p:nvSpPr>
        <p:spPr>
          <a:xfrm>
            <a:off x="6289261" y="1647939"/>
            <a:ext cx="3053522" cy="5216813"/>
          </a:xfrm>
          <a:prstGeom prst="rect">
            <a:avLst/>
          </a:prstGeom>
          <a:noFill/>
        </p:spPr>
        <p:txBody>
          <a:bodyPr wrap="square" rtlCol="0">
            <a:spAutoFit/>
          </a:bodyPr>
          <a:lstStyle/>
          <a:p>
            <a:r>
              <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rPr>
              <a:t>Useful tools </a:t>
            </a:r>
          </a:p>
          <a:p>
            <a:pPr marL="342900" indent="-342900">
              <a:lnSpc>
                <a:spcPct val="150000"/>
              </a:lnSpc>
              <a:buFont typeface="Arial" panose="020B0604020202020204" pitchFamily="34" charset="0"/>
              <a:buChar char="•"/>
            </a:pP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Gender Equality Audit and Monitoring (</a:t>
            </a:r>
            <a:r>
              <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rPr>
              <a:t>GEAM</a:t>
            </a: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 tool </a:t>
            </a:r>
          </a:p>
          <a:p>
            <a:pPr marL="342900" indent="-342900">
              <a:lnSpc>
                <a:spcPct val="150000"/>
              </a:lnSpc>
              <a:buFont typeface="Arial" panose="020B0604020202020204" pitchFamily="34" charset="0"/>
              <a:buChar char="•"/>
            </a:pP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geamtool.eu/analysis</a:t>
            </a:r>
          </a:p>
          <a:p>
            <a:pPr marL="342900" indent="-342900">
              <a:lnSpc>
                <a:spcPct val="150000"/>
              </a:lnSpc>
              <a:buFont typeface="Arial" panose="020B0604020202020204" pitchFamily="34" charset="0"/>
              <a:buChar char="•"/>
            </a:pP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geamtool.eu/manual</a:t>
            </a:r>
          </a:p>
          <a:p>
            <a:pPr>
              <a:lnSpc>
                <a:spcPct val="150000"/>
              </a:lnSpc>
            </a:pPr>
            <a:endPar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Diversity Minimal Item Set (</a:t>
            </a:r>
            <a:r>
              <a:rPr lang="en-GB"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DiMIS</a:t>
            </a: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50000"/>
              </a:lnSpc>
              <a:buFont typeface="Arial" panose="020B0604020202020204" pitchFamily="34" charset="0"/>
              <a:buChar char="•"/>
            </a:pP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gender.charite.de/</a:t>
            </a:r>
            <a:r>
              <a:rPr lang="en-GB"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en</a:t>
            </a: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/measures/</a:t>
            </a:r>
          </a:p>
          <a:p>
            <a:endParaRPr lang="en-GB" dirty="0">
              <a:solidFill>
                <a:srgbClr val="FFFFFF"/>
              </a:solidFill>
            </a:endParaRPr>
          </a:p>
        </p:txBody>
      </p:sp>
    </p:spTree>
    <p:extLst>
      <p:ext uri="{BB962C8B-B14F-4D97-AF65-F5344CB8AC3E}">
        <p14:creationId xmlns:p14="http://schemas.microsoft.com/office/powerpoint/2010/main" val="155987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1C31DFE7-B40B-46F0-B411-4719122FE54E}"/>
              </a:ext>
            </a:extLst>
          </p:cNvPr>
          <p:cNvSpPr>
            <a:spLocks noGrp="1"/>
          </p:cNvSpPr>
          <p:nvPr>
            <p:ph type="sldNum" sz="quarter" idx="4"/>
          </p:nvPr>
        </p:nvSpPr>
        <p:spPr/>
        <p:txBody>
          <a:bodyPr/>
          <a:lstStyle/>
          <a:p>
            <a:fld id="{EA87306C-81BA-4795-A5CA-9392456A8C1E}" type="slidenum">
              <a:rPr lang="en-US" smtClean="0"/>
              <a:pPr/>
              <a:t>13</a:t>
            </a:fld>
            <a:endParaRPr lang="en-US" dirty="0"/>
          </a:p>
        </p:txBody>
      </p:sp>
      <p:sp>
        <p:nvSpPr>
          <p:cNvPr id="23" name="Text Placeholder 22">
            <a:extLst>
              <a:ext uri="{FF2B5EF4-FFF2-40B4-BE49-F238E27FC236}">
                <a16:creationId xmlns:a16="http://schemas.microsoft.com/office/drawing/2014/main" id="{8662E445-5222-442C-9812-2FA51B852A71}"/>
              </a:ext>
            </a:extLst>
          </p:cNvPr>
          <p:cNvSpPr>
            <a:spLocks noGrp="1"/>
          </p:cNvSpPr>
          <p:nvPr>
            <p:ph type="body" sz="quarter" idx="12"/>
          </p:nvPr>
        </p:nvSpPr>
        <p:spPr>
          <a:xfrm>
            <a:off x="1801660" y="3002311"/>
            <a:ext cx="5675384" cy="2592165"/>
          </a:xfrm>
          <a:prstGeom prst="rect">
            <a:avLst/>
          </a:prstGeom>
        </p:spPr>
        <p:txBody>
          <a:bodyPr/>
          <a:lstStyle/>
          <a:p>
            <a:pPr>
              <a:spcBef>
                <a:spcPts val="1200"/>
              </a:spcBef>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Jörg Müller  </a:t>
            </a:r>
          </a:p>
          <a:p>
            <a:pPr>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hlinkClick r:id="rId3"/>
              </a:rPr>
              <a:t>jmuller@uoc.edu</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r>
              <a:rPr lang="en-US"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4"/>
              </a:rPr>
              <a:t>h</a:t>
            </a:r>
            <a:r>
              <a:rPr lang="ca-ES"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4"/>
              </a:rPr>
              <a:t>ttps://www.inspirequality.eu/</a:t>
            </a:r>
            <a:endParaRPr lang="ca-ES"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r>
              <a:rPr lang="ca-ES"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5"/>
              </a:rPr>
              <a:t>https://www.gender-ict.net</a:t>
            </a:r>
            <a:r>
              <a:rPr lang="ca-ES"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5" name="Title 14">
            <a:extLst>
              <a:ext uri="{FF2B5EF4-FFF2-40B4-BE49-F238E27FC236}">
                <a16:creationId xmlns:a16="http://schemas.microsoft.com/office/drawing/2014/main" id="{3C77FFA4-05A7-E9D4-E252-25C197009373}"/>
              </a:ext>
            </a:extLst>
          </p:cNvPr>
          <p:cNvSpPr>
            <a:spLocks noGrp="1"/>
          </p:cNvSpPr>
          <p:nvPr>
            <p:ph type="title"/>
          </p:nvPr>
        </p:nvSpPr>
        <p:spPr>
          <a:xfrm>
            <a:off x="1715570" y="1436929"/>
            <a:ext cx="2715342" cy="1122678"/>
          </a:xfrm>
        </p:spPr>
        <p:txBody>
          <a:bodyPr/>
          <a:lstStyle/>
          <a:p>
            <a:r>
              <a:rPr lang="en-US" dirty="0"/>
              <a:t>Thank you!</a:t>
            </a:r>
          </a:p>
        </p:txBody>
      </p:sp>
      <p:grpSp>
        <p:nvGrpSpPr>
          <p:cNvPr id="2" name="Group 1">
            <a:extLst>
              <a:ext uri="{FF2B5EF4-FFF2-40B4-BE49-F238E27FC236}">
                <a16:creationId xmlns:a16="http://schemas.microsoft.com/office/drawing/2014/main" id="{5346DC14-7BA5-5EFA-763D-7803BDBFA1C4}"/>
              </a:ext>
            </a:extLst>
          </p:cNvPr>
          <p:cNvGrpSpPr/>
          <p:nvPr/>
        </p:nvGrpSpPr>
        <p:grpSpPr>
          <a:xfrm>
            <a:off x="10555690" y="395288"/>
            <a:ext cx="893360" cy="918468"/>
            <a:chOff x="10555690" y="395288"/>
            <a:chExt cx="893360" cy="918468"/>
          </a:xfrm>
        </p:grpSpPr>
        <p:sp>
          <p:nvSpPr>
            <p:cNvPr id="4" name="Oval 3">
              <a:extLst>
                <a:ext uri="{FF2B5EF4-FFF2-40B4-BE49-F238E27FC236}">
                  <a16:creationId xmlns:a16="http://schemas.microsoft.com/office/drawing/2014/main" id="{D412EC21-BFAE-D6BE-547B-3605071F9F91}"/>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D254D642-388D-8A69-4051-AAA9C7983C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33643" y="481121"/>
              <a:ext cx="747275" cy="747275"/>
            </a:xfrm>
            <a:prstGeom prst="rect">
              <a:avLst/>
            </a:prstGeom>
          </p:spPr>
        </p:pic>
      </p:grpSp>
      <p:pic>
        <p:nvPicPr>
          <p:cNvPr id="8" name="Picture 7" descr="A painting of a face&#10;&#10;Description automatically generated">
            <a:extLst>
              <a:ext uri="{FF2B5EF4-FFF2-40B4-BE49-F238E27FC236}">
                <a16:creationId xmlns:a16="http://schemas.microsoft.com/office/drawing/2014/main" id="{A29BF1CB-C928-2D8E-46BB-7BC8118B81E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250205" y="0"/>
            <a:ext cx="4953000" cy="6858000"/>
          </a:xfrm>
          <a:prstGeom prst="rect">
            <a:avLst/>
          </a:prstGeom>
        </p:spPr>
      </p:pic>
    </p:spTree>
    <p:extLst>
      <p:ext uri="{BB962C8B-B14F-4D97-AF65-F5344CB8AC3E}">
        <p14:creationId xmlns:p14="http://schemas.microsoft.com/office/powerpoint/2010/main" val="398444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lide Number Placeholder 257">
            <a:extLst>
              <a:ext uri="{FF2B5EF4-FFF2-40B4-BE49-F238E27FC236}">
                <a16:creationId xmlns:a16="http://schemas.microsoft.com/office/drawing/2014/main" id="{8E164407-D291-B153-33E3-B8523EB391D0}"/>
              </a:ext>
            </a:extLst>
          </p:cNvPr>
          <p:cNvSpPr>
            <a:spLocks noGrp="1"/>
          </p:cNvSpPr>
          <p:nvPr>
            <p:ph type="sldNum" sz="quarter" idx="4"/>
          </p:nvPr>
        </p:nvSpPr>
        <p:spPr/>
        <p:txBody>
          <a:bodyPr/>
          <a:lstStyle/>
          <a:p>
            <a:fld id="{EA87306C-81BA-4795-A5CA-9392456A8C1E}" type="slidenum">
              <a:rPr lang="en-US" smtClean="0"/>
              <a:pPr/>
              <a:t>14</a:t>
            </a:fld>
            <a:endParaRPr lang="en-US" dirty="0"/>
          </a:p>
        </p:txBody>
      </p:sp>
      <p:sp>
        <p:nvSpPr>
          <p:cNvPr id="9" name="Text Placeholder 8">
            <a:extLst>
              <a:ext uri="{FF2B5EF4-FFF2-40B4-BE49-F238E27FC236}">
                <a16:creationId xmlns:a16="http://schemas.microsoft.com/office/drawing/2014/main" id="{01FBF368-795A-B113-59E4-73D7DFB2FE9D}"/>
              </a:ext>
            </a:extLst>
          </p:cNvPr>
          <p:cNvSpPr>
            <a:spLocks noGrp="1"/>
          </p:cNvSpPr>
          <p:nvPr>
            <p:ph type="body" sz="quarter" idx="12"/>
          </p:nvPr>
        </p:nvSpPr>
        <p:spPr>
          <a:xfrm>
            <a:off x="735228" y="1174425"/>
            <a:ext cx="9852664" cy="5831470"/>
          </a:xfrm>
          <a:prstGeom prst="rect">
            <a:avLst/>
          </a:prstGeom>
        </p:spPr>
        <p:txBody>
          <a:bodyPr>
            <a:normAutofit fontScale="62500" lnSpcReduction="20000"/>
          </a:bodyPr>
          <a:lstStyle/>
          <a:p>
            <a:pPr>
              <a:lnSpc>
                <a:spcPct val="120000"/>
              </a:lnSpc>
            </a:pPr>
            <a:r>
              <a:rPr lang="en-US" sz="1800" dirty="0" err="1">
                <a:solidFill>
                  <a:schemeClr val="tx1">
                    <a:lumMod val="50000"/>
                  </a:schemeClr>
                </a:solidFill>
                <a:effectLst/>
              </a:rPr>
              <a:t>Aldercotte</a:t>
            </a:r>
            <a:r>
              <a:rPr lang="en-US" sz="1800" dirty="0">
                <a:solidFill>
                  <a:schemeClr val="tx1">
                    <a:lumMod val="50000"/>
                  </a:schemeClr>
                </a:solidFill>
                <a:effectLst/>
              </a:rPr>
              <a:t>, A., </a:t>
            </a:r>
            <a:r>
              <a:rPr lang="en-US" sz="1800" dirty="0" err="1">
                <a:solidFill>
                  <a:schemeClr val="tx1">
                    <a:lumMod val="50000"/>
                  </a:schemeClr>
                </a:solidFill>
                <a:effectLst/>
              </a:rPr>
              <a:t>Caprile</a:t>
            </a:r>
            <a:r>
              <a:rPr lang="en-US" sz="1800" dirty="0">
                <a:solidFill>
                  <a:schemeClr val="tx1">
                    <a:lumMod val="50000"/>
                  </a:schemeClr>
                </a:solidFill>
                <a:effectLst/>
              </a:rPr>
              <a:t>, M., </a:t>
            </a:r>
            <a:r>
              <a:rPr lang="en-US" sz="1800" dirty="0" err="1">
                <a:solidFill>
                  <a:schemeClr val="tx1">
                    <a:lumMod val="50000"/>
                  </a:schemeClr>
                </a:solidFill>
                <a:effectLst/>
              </a:rPr>
              <a:t>Guyan</a:t>
            </a:r>
            <a:r>
              <a:rPr lang="en-US" sz="1800" dirty="0">
                <a:solidFill>
                  <a:schemeClr val="tx1">
                    <a:lumMod val="50000"/>
                  </a:schemeClr>
                </a:solidFill>
                <a:effectLst/>
              </a:rPr>
              <a:t>, K., </a:t>
            </a:r>
            <a:r>
              <a:rPr lang="en-US" sz="1800" dirty="0" err="1">
                <a:solidFill>
                  <a:schemeClr val="tx1">
                    <a:lumMod val="50000"/>
                  </a:schemeClr>
                </a:solidFill>
                <a:effectLst/>
              </a:rPr>
              <a:t>Malibha</a:t>
            </a:r>
            <a:r>
              <a:rPr lang="en-US" sz="1800" dirty="0">
                <a:solidFill>
                  <a:schemeClr val="tx1">
                    <a:lumMod val="50000"/>
                  </a:schemeClr>
                </a:solidFill>
                <a:effectLst/>
              </a:rPr>
              <a:t>-Pinchbeck, M., Müller, J., </a:t>
            </a:r>
            <a:r>
              <a:rPr lang="en-US" sz="1800" dirty="0" err="1">
                <a:solidFill>
                  <a:schemeClr val="tx1">
                    <a:lumMod val="50000"/>
                  </a:schemeClr>
                </a:solidFill>
                <a:effectLst/>
              </a:rPr>
              <a:t>Palmén</a:t>
            </a:r>
            <a:r>
              <a:rPr lang="en-US" sz="1800" dirty="0">
                <a:solidFill>
                  <a:schemeClr val="tx1">
                    <a:lumMod val="50000"/>
                  </a:schemeClr>
                </a:solidFill>
                <a:effectLst/>
              </a:rPr>
              <a:t>, R., &amp; </a:t>
            </a:r>
            <a:r>
              <a:rPr lang="en-US" sz="1800" dirty="0" err="1">
                <a:solidFill>
                  <a:schemeClr val="tx1">
                    <a:lumMod val="50000"/>
                  </a:schemeClr>
                </a:solidFill>
                <a:effectLst/>
              </a:rPr>
              <a:t>Startin</a:t>
            </a:r>
            <a:r>
              <a:rPr lang="en-US" sz="1800" dirty="0">
                <a:solidFill>
                  <a:schemeClr val="tx1">
                    <a:lumMod val="50000"/>
                  </a:schemeClr>
                </a:solidFill>
                <a:effectLst/>
              </a:rPr>
              <a:t>, C. (2021). </a:t>
            </a:r>
            <a:r>
              <a:rPr lang="en-US" sz="1800" i="1" dirty="0">
                <a:solidFill>
                  <a:schemeClr val="tx1">
                    <a:lumMod val="50000"/>
                  </a:schemeClr>
                </a:solidFill>
                <a:effectLst/>
              </a:rPr>
              <a:t>ACT - Gender Equality Audit and Monitoring (GEAM)—Version 2</a:t>
            </a:r>
            <a:r>
              <a:rPr lang="en-US" sz="1800" dirty="0">
                <a:solidFill>
                  <a:schemeClr val="tx1">
                    <a:lumMod val="50000"/>
                  </a:schemeClr>
                </a:solidFill>
                <a:effectLst/>
              </a:rPr>
              <a:t>. </a:t>
            </a:r>
            <a:r>
              <a:rPr lang="en-US" sz="1800" dirty="0" err="1">
                <a:solidFill>
                  <a:schemeClr val="tx1">
                    <a:lumMod val="50000"/>
                  </a:schemeClr>
                </a:solidFill>
                <a:effectLst/>
              </a:rPr>
              <a:t>Zenodo</a:t>
            </a:r>
            <a:r>
              <a:rPr lang="en-US" sz="1800" dirty="0">
                <a:solidFill>
                  <a:schemeClr val="tx1">
                    <a:lumMod val="50000"/>
                  </a:schemeClr>
                </a:solidFill>
                <a:effectLst/>
              </a:rPr>
              <a:t>. https://doi.org/10.5281/zenodo.5348197</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Bauer, G. R., Churchill, S. M., Mahendran, M., Walwyn, C., Lizotte, D., &amp; Villa-Rueda, A. A. (2021). Intersectionality in quantitative research: A systematic review of its emergence and applications of theory and methods. </a:t>
            </a:r>
            <a:r>
              <a:rPr lang="en-US" sz="1800" i="1" dirty="0">
                <a:solidFill>
                  <a:schemeClr val="tx1">
                    <a:lumMod val="50000"/>
                  </a:schemeClr>
                </a:solidFill>
                <a:effectLst/>
              </a:rPr>
              <a:t>SSM - Population Health</a:t>
            </a:r>
            <a:r>
              <a:rPr lang="en-US" sz="1800" dirty="0">
                <a:solidFill>
                  <a:schemeClr val="tx1">
                    <a:lumMod val="50000"/>
                  </a:schemeClr>
                </a:solidFill>
                <a:effectLst/>
              </a:rPr>
              <a:t>, </a:t>
            </a:r>
            <a:r>
              <a:rPr lang="en-US" sz="1800" i="1" dirty="0">
                <a:solidFill>
                  <a:schemeClr val="tx1">
                    <a:lumMod val="50000"/>
                  </a:schemeClr>
                </a:solidFill>
                <a:effectLst/>
              </a:rPr>
              <a:t>14</a:t>
            </a:r>
            <a:r>
              <a:rPr lang="en-US" sz="1800" dirty="0">
                <a:solidFill>
                  <a:schemeClr val="tx1">
                    <a:lumMod val="50000"/>
                  </a:schemeClr>
                </a:solidFill>
                <a:effectLst/>
              </a:rPr>
              <a:t>, 100798. https://doi.org/10.1016/j.ssmph.2021.100798</a:t>
            </a:r>
            <a:endParaRPr lang="en-US" sz="1400" dirty="0">
              <a:solidFill>
                <a:schemeClr val="tx1">
                  <a:lumMod val="50000"/>
                </a:schemeClr>
              </a:solidFill>
              <a:effectLst/>
            </a:endParaRPr>
          </a:p>
          <a:p>
            <a:pPr>
              <a:lnSpc>
                <a:spcPct val="120000"/>
              </a:lnSpc>
            </a:pPr>
            <a:r>
              <a:rPr lang="en-US" sz="1800" dirty="0" err="1">
                <a:solidFill>
                  <a:schemeClr val="tx1">
                    <a:lumMod val="50000"/>
                  </a:schemeClr>
                </a:solidFill>
                <a:effectLst/>
              </a:rPr>
              <a:t>Beeckmans</a:t>
            </a:r>
            <a:r>
              <a:rPr lang="en-US" sz="1800" dirty="0">
                <a:solidFill>
                  <a:schemeClr val="tx1">
                    <a:lumMod val="50000"/>
                  </a:schemeClr>
                </a:solidFill>
                <a:effectLst/>
              </a:rPr>
              <a:t>, J., </a:t>
            </a:r>
            <a:r>
              <a:rPr lang="en-US" sz="1800" dirty="0" err="1">
                <a:solidFill>
                  <a:schemeClr val="tx1">
                    <a:lumMod val="50000"/>
                  </a:schemeClr>
                </a:solidFill>
                <a:effectLst/>
              </a:rPr>
              <a:t>Zanoni</a:t>
            </a:r>
            <a:r>
              <a:rPr lang="en-US" sz="1800" dirty="0">
                <a:solidFill>
                  <a:schemeClr val="tx1">
                    <a:lumMod val="50000"/>
                  </a:schemeClr>
                </a:solidFill>
                <a:effectLst/>
              </a:rPr>
              <a:t>, P., &amp; Van </a:t>
            </a:r>
            <a:r>
              <a:rPr lang="en-US" sz="1800" dirty="0" err="1">
                <a:solidFill>
                  <a:schemeClr val="tx1">
                    <a:lumMod val="50000"/>
                  </a:schemeClr>
                </a:solidFill>
                <a:effectLst/>
              </a:rPr>
              <a:t>Laer</a:t>
            </a:r>
            <a:r>
              <a:rPr lang="en-US" sz="1800" dirty="0">
                <a:solidFill>
                  <a:schemeClr val="tx1">
                    <a:lumMod val="50000"/>
                  </a:schemeClr>
                </a:solidFill>
                <a:effectLst/>
              </a:rPr>
              <a:t>, K. (2023). </a:t>
            </a:r>
            <a:r>
              <a:rPr lang="en-US" sz="1800" i="1" dirty="0">
                <a:solidFill>
                  <a:schemeClr val="tx1">
                    <a:lumMod val="50000"/>
                  </a:schemeClr>
                </a:solidFill>
                <a:effectLst/>
              </a:rPr>
              <a:t>Intersectional policies in Higher Education and Research: A scoping literature review</a:t>
            </a:r>
            <a:r>
              <a:rPr lang="en-US" sz="1800" dirty="0">
                <a:solidFill>
                  <a:schemeClr val="tx1">
                    <a:lumMod val="50000"/>
                  </a:schemeClr>
                </a:solidFill>
                <a:effectLst/>
              </a:rPr>
              <a:t> [Deliverable 2.1 INSPIRE Project]. INSPIRE Centre of Excellence. https://zenodo.org/records/10033571</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British Columbia’s Office of the Human Rights Commissioner. (2020). </a:t>
            </a:r>
            <a:r>
              <a:rPr lang="en-US" sz="1800" i="1" dirty="0">
                <a:solidFill>
                  <a:schemeClr val="tx1">
                    <a:lumMod val="50000"/>
                  </a:schemeClr>
                </a:solidFill>
                <a:effectLst/>
              </a:rPr>
              <a:t>Disaggregated demographic data collection in British Columbia: The grandmother perspective</a:t>
            </a:r>
            <a:r>
              <a:rPr lang="en-US" sz="1800" dirty="0">
                <a:solidFill>
                  <a:schemeClr val="tx1">
                    <a:lumMod val="50000"/>
                  </a:schemeClr>
                </a:solidFill>
                <a:effectLst/>
              </a:rPr>
              <a:t>. Office of the Human Rights Commissioner. https://bchumanrights.ca/wp-content/uploads/BCOHRC_Sept2020_Disaggregated-Data-Report_FINAL.pdf</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Canadian Institutes of Health Research, &amp; Bauer, G. R. (2021, October 4). Meet the Methods Series: Quantitative intersectional study design and primary data collection. </a:t>
            </a:r>
            <a:r>
              <a:rPr lang="en-US" sz="1800" i="1" dirty="0">
                <a:solidFill>
                  <a:schemeClr val="tx1">
                    <a:lumMod val="50000"/>
                  </a:schemeClr>
                </a:solidFill>
                <a:effectLst/>
              </a:rPr>
              <a:t>The Canadian Institutes of Health Research (CIHR)</a:t>
            </a:r>
            <a:r>
              <a:rPr lang="en-US" sz="1800" dirty="0">
                <a:solidFill>
                  <a:schemeClr val="tx1">
                    <a:lumMod val="50000"/>
                  </a:schemeClr>
                </a:solidFill>
                <a:effectLst/>
              </a:rPr>
              <a:t>. https://cihr-irsc.gc.ca/e/52352.html</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Castillo-Ortiz, P., Ali, A., &amp; Samanta, N. (2019). Gender, intersectionality, and religious manifestation before the European Court of Human Rights. </a:t>
            </a:r>
            <a:r>
              <a:rPr lang="en-US" sz="1800" i="1" dirty="0">
                <a:solidFill>
                  <a:schemeClr val="tx1">
                    <a:lumMod val="50000"/>
                  </a:schemeClr>
                </a:solidFill>
                <a:effectLst/>
              </a:rPr>
              <a:t>Journal of Human Rights</a:t>
            </a:r>
            <a:r>
              <a:rPr lang="en-US" sz="1800" dirty="0">
                <a:solidFill>
                  <a:schemeClr val="tx1">
                    <a:lumMod val="50000"/>
                  </a:schemeClr>
                </a:solidFill>
                <a:effectLst/>
              </a:rPr>
              <a:t>, </a:t>
            </a:r>
            <a:r>
              <a:rPr lang="en-US" sz="1800" i="1" dirty="0">
                <a:solidFill>
                  <a:schemeClr val="tx1">
                    <a:lumMod val="50000"/>
                  </a:schemeClr>
                </a:solidFill>
                <a:effectLst/>
              </a:rPr>
              <a:t>18</a:t>
            </a:r>
            <a:r>
              <a:rPr lang="en-US" sz="1800" dirty="0">
                <a:solidFill>
                  <a:schemeClr val="tx1">
                    <a:lumMod val="50000"/>
                  </a:schemeClr>
                </a:solidFill>
                <a:effectLst/>
              </a:rPr>
              <a:t>(1), 76–91. https://doi.org/10.1080/14754835.2019.1581054</a:t>
            </a:r>
            <a:endParaRPr lang="en-US" sz="1400" dirty="0">
              <a:solidFill>
                <a:schemeClr val="tx1">
                  <a:lumMod val="50000"/>
                </a:schemeClr>
              </a:solidFill>
              <a:effectLst/>
            </a:endParaRPr>
          </a:p>
          <a:p>
            <a:pPr>
              <a:lnSpc>
                <a:spcPct val="120000"/>
              </a:lnSpc>
            </a:pPr>
            <a:r>
              <a:rPr lang="en-US" sz="1800" dirty="0" err="1">
                <a:solidFill>
                  <a:schemeClr val="tx1">
                    <a:lumMod val="50000"/>
                  </a:schemeClr>
                </a:solidFill>
                <a:effectLst/>
              </a:rPr>
              <a:t>Christoffersen</a:t>
            </a:r>
            <a:r>
              <a:rPr lang="en-US" sz="1800" dirty="0">
                <a:solidFill>
                  <a:schemeClr val="tx1">
                    <a:lumMod val="50000"/>
                  </a:schemeClr>
                </a:solidFill>
                <a:effectLst/>
              </a:rPr>
              <a:t>, A. (2017). </a:t>
            </a:r>
            <a:r>
              <a:rPr lang="en-US" sz="1800" i="1" dirty="0">
                <a:solidFill>
                  <a:schemeClr val="tx1">
                    <a:lumMod val="50000"/>
                  </a:schemeClr>
                </a:solidFill>
                <a:effectLst/>
              </a:rPr>
              <a:t>Intersectional approaches to equality research and data</a:t>
            </a:r>
            <a:r>
              <a:rPr lang="en-US" sz="1800" dirty="0">
                <a:solidFill>
                  <a:schemeClr val="tx1">
                    <a:lumMod val="50000"/>
                  </a:schemeClr>
                </a:solidFill>
                <a:effectLst/>
              </a:rPr>
              <a:t>. Equality Challenge Unit. http://www.ecu.ac.uk/wp-content/uploads/2017/04/Research_and_data_briefing_2_Intersectional_approaches_to_equality_research_and_data.pdf</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Collins, P. H., &amp; Bilge, S. (2020). </a:t>
            </a:r>
            <a:r>
              <a:rPr lang="en-US" sz="1800" i="1" dirty="0">
                <a:solidFill>
                  <a:schemeClr val="tx1">
                    <a:lumMod val="50000"/>
                  </a:schemeClr>
                </a:solidFill>
                <a:effectLst/>
              </a:rPr>
              <a:t>Intersectionality</a:t>
            </a:r>
            <a:r>
              <a:rPr lang="en-US" sz="1800" dirty="0">
                <a:solidFill>
                  <a:schemeClr val="tx1">
                    <a:lumMod val="50000"/>
                  </a:schemeClr>
                </a:solidFill>
                <a:effectLst/>
              </a:rPr>
              <a:t> (2nd edition). Polity Press. https://www.amazon.es/Intersectionality-Concepts-Patricia-Hill-Collins/dp/0745684491</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Crenshaw, K. (1989). Demarginalizing the Intersection of Race and Sex: A Black Feminist Critique of Antidiscrimination Doctrine, Feminist Theory and Antiracist Politics. </a:t>
            </a:r>
            <a:r>
              <a:rPr lang="en-US" sz="1800" i="1" dirty="0">
                <a:solidFill>
                  <a:schemeClr val="tx1">
                    <a:lumMod val="50000"/>
                  </a:schemeClr>
                </a:solidFill>
                <a:effectLst/>
              </a:rPr>
              <a:t>University of Chicago Legal Forum</a:t>
            </a:r>
            <a:r>
              <a:rPr lang="en-US" sz="1800" dirty="0">
                <a:solidFill>
                  <a:schemeClr val="tx1">
                    <a:lumMod val="50000"/>
                  </a:schemeClr>
                </a:solidFill>
                <a:effectLst/>
              </a:rPr>
              <a:t>, </a:t>
            </a:r>
            <a:r>
              <a:rPr lang="en-US" sz="1800" i="1" dirty="0">
                <a:solidFill>
                  <a:schemeClr val="tx1">
                    <a:lumMod val="50000"/>
                  </a:schemeClr>
                </a:solidFill>
                <a:effectLst/>
              </a:rPr>
              <a:t>1989</a:t>
            </a:r>
            <a:r>
              <a:rPr lang="en-US" sz="1800" dirty="0">
                <a:solidFill>
                  <a:schemeClr val="tx1">
                    <a:lumMod val="50000"/>
                  </a:schemeClr>
                </a:solidFill>
                <a:effectLst/>
              </a:rPr>
              <a:t>(1), 139–167.</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ENAR. (2019). </a:t>
            </a:r>
            <a:r>
              <a:rPr lang="en-US" sz="1800" i="1" dirty="0">
                <a:solidFill>
                  <a:schemeClr val="tx1">
                    <a:lumMod val="50000"/>
                  </a:schemeClr>
                </a:solidFill>
                <a:effectLst/>
              </a:rPr>
              <a:t>Intersectional discrimination in Europe: Relevance, challenges and ways forward</a:t>
            </a:r>
            <a:r>
              <a:rPr lang="en-US" sz="1800" dirty="0">
                <a:solidFill>
                  <a:schemeClr val="tx1">
                    <a:lumMod val="50000"/>
                  </a:schemeClr>
                </a:solidFill>
                <a:effectLst/>
              </a:rPr>
              <a:t>. European Network against Racism. https://www.enar-eu.org/intersectional-discrimination-in-europe-relevance-challenges-and-ways-forward/</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Garnett, B. R., </a:t>
            </a:r>
            <a:r>
              <a:rPr lang="en-US" sz="1800" dirty="0" err="1">
                <a:solidFill>
                  <a:schemeClr val="tx1">
                    <a:lumMod val="50000"/>
                  </a:schemeClr>
                </a:solidFill>
                <a:effectLst/>
              </a:rPr>
              <a:t>Masyn</a:t>
            </a:r>
            <a:r>
              <a:rPr lang="en-US" sz="1800" dirty="0">
                <a:solidFill>
                  <a:schemeClr val="tx1">
                    <a:lumMod val="50000"/>
                  </a:schemeClr>
                </a:solidFill>
                <a:effectLst/>
              </a:rPr>
              <a:t>, K. E., Austin, S. B., Miller, M., Williams, D. R., &amp; Viswanath, K. (2014). The Intersectionality of Discrimination Attributes and Bullying Among Youth: An Applied Latent Class Analysis. </a:t>
            </a:r>
            <a:r>
              <a:rPr lang="en-US" sz="1800" i="1" dirty="0">
                <a:solidFill>
                  <a:schemeClr val="tx1">
                    <a:lumMod val="50000"/>
                  </a:schemeClr>
                </a:solidFill>
                <a:effectLst/>
              </a:rPr>
              <a:t>Journal of Youth and Adolescence</a:t>
            </a:r>
            <a:r>
              <a:rPr lang="en-US" sz="1800" dirty="0">
                <a:solidFill>
                  <a:schemeClr val="tx1">
                    <a:lumMod val="50000"/>
                  </a:schemeClr>
                </a:solidFill>
                <a:effectLst/>
              </a:rPr>
              <a:t>, </a:t>
            </a:r>
            <a:r>
              <a:rPr lang="en-US" sz="1800" i="1" dirty="0">
                <a:solidFill>
                  <a:schemeClr val="tx1">
                    <a:lumMod val="50000"/>
                  </a:schemeClr>
                </a:solidFill>
                <a:effectLst/>
              </a:rPr>
              <a:t>43</a:t>
            </a:r>
            <a:r>
              <a:rPr lang="en-US" sz="1800" dirty="0">
                <a:solidFill>
                  <a:schemeClr val="tx1">
                    <a:lumMod val="50000"/>
                  </a:schemeClr>
                </a:solidFill>
                <a:effectLst/>
              </a:rPr>
              <a:t>(8), 1225–1239. </a:t>
            </a:r>
            <a:r>
              <a:rPr lang="en-US" sz="1800" dirty="0">
                <a:solidFill>
                  <a:schemeClr val="tx1">
                    <a:lumMod val="50000"/>
                  </a:schemeClr>
                </a:solidFill>
                <a:hlinkClick r:id="rId2"/>
              </a:rPr>
              <a:t>https://doi.org/10.1007/s10964-013-0073-8</a:t>
            </a:r>
            <a:br>
              <a:rPr lang="en-US" sz="1800" dirty="0">
                <a:solidFill>
                  <a:schemeClr val="tx1">
                    <a:lumMod val="50000"/>
                  </a:schemeClr>
                </a:solidFill>
              </a:rPr>
            </a:br>
            <a:r>
              <a:rPr lang="en-US" sz="1800" dirty="0">
                <a:solidFill>
                  <a:schemeClr val="tx1">
                    <a:lumMod val="50000"/>
                  </a:schemeClr>
                </a:solidFill>
                <a:effectLst/>
              </a:rPr>
              <a:t>Nielsen, Mathias W., Marcia L. Stefanick, Diana Peragine, Torsten B. </a:t>
            </a:r>
            <a:r>
              <a:rPr lang="en-US" sz="1800" dirty="0" err="1">
                <a:solidFill>
                  <a:schemeClr val="tx1">
                    <a:lumMod val="50000"/>
                  </a:schemeClr>
                </a:solidFill>
                <a:effectLst/>
              </a:rPr>
              <a:t>Neilands</a:t>
            </a:r>
            <a:r>
              <a:rPr lang="en-US" sz="1800" dirty="0">
                <a:solidFill>
                  <a:schemeClr val="tx1">
                    <a:lumMod val="50000"/>
                  </a:schemeClr>
                </a:solidFill>
                <a:effectLst/>
              </a:rPr>
              <a:t>, John P. A. Ioannidis, Louise </a:t>
            </a:r>
            <a:r>
              <a:rPr lang="en-US" sz="1800" dirty="0" err="1">
                <a:solidFill>
                  <a:schemeClr val="tx1">
                    <a:lumMod val="50000"/>
                  </a:schemeClr>
                </a:solidFill>
                <a:effectLst/>
              </a:rPr>
              <a:t>Pilote</a:t>
            </a:r>
            <a:r>
              <a:rPr lang="en-US" sz="1800" dirty="0">
                <a:solidFill>
                  <a:schemeClr val="tx1">
                    <a:lumMod val="50000"/>
                  </a:schemeClr>
                </a:solidFill>
                <a:effectLst/>
              </a:rPr>
              <a:t>, Judith J. Prochaska, Mark R. Cullen, Gillian Einstein, Ineke Klinge, Hannah LeBlanc, </a:t>
            </a:r>
            <a:r>
              <a:rPr lang="en-US" sz="1800" dirty="0" err="1">
                <a:solidFill>
                  <a:schemeClr val="tx1">
                    <a:lumMod val="50000"/>
                  </a:schemeClr>
                </a:solidFill>
                <a:effectLst/>
              </a:rPr>
              <a:t>Hee</a:t>
            </a:r>
            <a:r>
              <a:rPr lang="en-US" sz="1800" dirty="0">
                <a:solidFill>
                  <a:schemeClr val="tx1">
                    <a:lumMod val="50000"/>
                  </a:schemeClr>
                </a:solidFill>
                <a:effectLst/>
              </a:rPr>
              <a:t> Young Paik, and Londa </a:t>
            </a:r>
            <a:r>
              <a:rPr lang="en-US" sz="1800" dirty="0" err="1">
                <a:solidFill>
                  <a:schemeClr val="tx1">
                    <a:lumMod val="50000"/>
                  </a:schemeClr>
                </a:solidFill>
                <a:effectLst/>
              </a:rPr>
              <a:t>Schiebinger</a:t>
            </a:r>
            <a:r>
              <a:rPr lang="en-US" sz="1800" dirty="0">
                <a:solidFill>
                  <a:schemeClr val="tx1">
                    <a:lumMod val="50000"/>
                  </a:schemeClr>
                </a:solidFill>
                <a:effectLst/>
              </a:rPr>
              <a:t>. 2021. “Gender-Related Variables for Health Research.” Biology of Sex Differences 12(1):23. </a:t>
            </a:r>
            <a:r>
              <a:rPr lang="en-US" sz="1800" dirty="0" err="1">
                <a:solidFill>
                  <a:schemeClr val="tx1">
                    <a:lumMod val="50000"/>
                  </a:schemeClr>
                </a:solidFill>
                <a:effectLst/>
              </a:rPr>
              <a:t>doi</a:t>
            </a:r>
            <a:r>
              <a:rPr lang="en-US" sz="1800" dirty="0">
                <a:solidFill>
                  <a:schemeClr val="tx1">
                    <a:lumMod val="50000"/>
                  </a:schemeClr>
                </a:solidFill>
                <a:effectLst/>
              </a:rPr>
              <a:t>: 10.1186/s13293-021-00366-3.</a:t>
            </a:r>
          </a:p>
          <a:p>
            <a:pPr>
              <a:lnSpc>
                <a:spcPct val="120000"/>
              </a:lnSpc>
            </a:pPr>
            <a:r>
              <a:rPr lang="en-US" sz="1800" dirty="0">
                <a:solidFill>
                  <a:schemeClr val="tx1">
                    <a:lumMod val="50000"/>
                  </a:schemeClr>
                </a:solidFill>
                <a:effectLst/>
              </a:rPr>
              <a:t>Rodó-de-Zárate, M. (2014). Developing geographies of intersectionality with Relief Maps: Reflections from youth research in Manresa, Catalonia. </a:t>
            </a:r>
            <a:r>
              <a:rPr lang="en-US" sz="1800" i="1" dirty="0">
                <a:solidFill>
                  <a:schemeClr val="tx1">
                    <a:lumMod val="50000"/>
                  </a:schemeClr>
                </a:solidFill>
                <a:effectLst/>
              </a:rPr>
              <a:t>Gender, Place &amp; Culture</a:t>
            </a:r>
            <a:r>
              <a:rPr lang="en-US" sz="1800" dirty="0">
                <a:solidFill>
                  <a:schemeClr val="tx1">
                    <a:lumMod val="50000"/>
                  </a:schemeClr>
                </a:solidFill>
                <a:effectLst/>
              </a:rPr>
              <a:t>, </a:t>
            </a:r>
            <a:r>
              <a:rPr lang="en-US" sz="1800" i="1" dirty="0">
                <a:solidFill>
                  <a:schemeClr val="tx1">
                    <a:lumMod val="50000"/>
                  </a:schemeClr>
                </a:solidFill>
                <a:effectLst/>
              </a:rPr>
              <a:t>21</a:t>
            </a:r>
            <a:r>
              <a:rPr lang="en-US" sz="1800" dirty="0">
                <a:solidFill>
                  <a:schemeClr val="tx1">
                    <a:lumMod val="50000"/>
                  </a:schemeClr>
                </a:solidFill>
                <a:effectLst/>
              </a:rPr>
              <a:t>(8), 925–944. https://doi.org/10.1080/0966369X.2013.817974</a:t>
            </a:r>
            <a:endParaRPr lang="en-US" sz="1400" dirty="0">
              <a:solidFill>
                <a:schemeClr val="tx1">
                  <a:lumMod val="50000"/>
                </a:schemeClr>
              </a:solidFill>
              <a:effectLst/>
            </a:endParaRPr>
          </a:p>
          <a:p>
            <a:pPr>
              <a:lnSpc>
                <a:spcPct val="120000"/>
              </a:lnSpc>
            </a:pPr>
            <a:r>
              <a:rPr lang="en-US" sz="1800" dirty="0">
                <a:solidFill>
                  <a:schemeClr val="tx1">
                    <a:lumMod val="50000"/>
                  </a:schemeClr>
                </a:solidFill>
                <a:effectLst/>
              </a:rPr>
              <a:t>Stadler, G., </a:t>
            </a:r>
            <a:r>
              <a:rPr lang="en-US" sz="1800" dirty="0" err="1">
                <a:solidFill>
                  <a:schemeClr val="tx1">
                    <a:lumMod val="50000"/>
                  </a:schemeClr>
                </a:solidFill>
                <a:effectLst/>
              </a:rPr>
              <a:t>Chesaniuk</a:t>
            </a:r>
            <a:r>
              <a:rPr lang="en-US" sz="1800" dirty="0">
                <a:solidFill>
                  <a:schemeClr val="tx1">
                    <a:lumMod val="50000"/>
                  </a:schemeClr>
                </a:solidFill>
                <a:effectLst/>
              </a:rPr>
              <a:t>, M., </a:t>
            </a:r>
            <a:r>
              <a:rPr lang="en-US" sz="1800" dirty="0" err="1">
                <a:solidFill>
                  <a:schemeClr val="tx1">
                    <a:lumMod val="50000"/>
                  </a:schemeClr>
                </a:solidFill>
                <a:effectLst/>
              </a:rPr>
              <a:t>Haering</a:t>
            </a:r>
            <a:r>
              <a:rPr lang="en-US" sz="1800" dirty="0">
                <a:solidFill>
                  <a:schemeClr val="tx1">
                    <a:lumMod val="50000"/>
                  </a:schemeClr>
                </a:solidFill>
                <a:effectLst/>
              </a:rPr>
              <a:t>, S., Roseman, J., </a:t>
            </a:r>
            <a:r>
              <a:rPr lang="en-US" sz="1800" dirty="0" err="1">
                <a:solidFill>
                  <a:schemeClr val="tx1">
                    <a:lumMod val="50000"/>
                  </a:schemeClr>
                </a:solidFill>
                <a:effectLst/>
              </a:rPr>
              <a:t>Straßburger</a:t>
            </a:r>
            <a:r>
              <a:rPr lang="en-US" sz="1800" dirty="0">
                <a:solidFill>
                  <a:schemeClr val="tx1">
                    <a:lumMod val="50000"/>
                  </a:schemeClr>
                </a:solidFill>
                <a:effectLst/>
              </a:rPr>
              <a:t>, V. M., Martina, S., Aisha-Nusrat, A., Maisha, A., Kasia, B., Theda, B., </a:t>
            </a:r>
            <a:r>
              <a:rPr lang="en-US" sz="1800" dirty="0" err="1">
                <a:solidFill>
                  <a:schemeClr val="tx1">
                    <a:lumMod val="50000"/>
                  </a:schemeClr>
                </a:solidFill>
                <a:effectLst/>
              </a:rPr>
              <a:t>Pichit</a:t>
            </a:r>
            <a:r>
              <a:rPr lang="en-US" sz="1800" dirty="0">
                <a:solidFill>
                  <a:schemeClr val="tx1">
                    <a:lumMod val="50000"/>
                  </a:schemeClr>
                </a:solidFill>
                <a:effectLst/>
              </a:rPr>
              <a:t>, B., Marc, D., Sally, D. M., Ruth, D., Ilona, E., Marina, F., Paul, G., Denis, G., Ulrike, G., … Mine, W. (2023). Diversified innovations in the health sciences: Proposal for a Diversity Minimal Item Set (</a:t>
            </a:r>
            <a:r>
              <a:rPr lang="en-US" sz="1800" dirty="0" err="1">
                <a:solidFill>
                  <a:schemeClr val="tx1">
                    <a:lumMod val="50000"/>
                  </a:schemeClr>
                </a:solidFill>
                <a:effectLst/>
              </a:rPr>
              <a:t>DiMIS</a:t>
            </a:r>
            <a:r>
              <a:rPr lang="en-US" sz="1800" dirty="0">
                <a:solidFill>
                  <a:schemeClr val="tx1">
                    <a:lumMod val="50000"/>
                  </a:schemeClr>
                </a:solidFill>
                <a:effectLst/>
              </a:rPr>
              <a:t>). </a:t>
            </a:r>
            <a:r>
              <a:rPr lang="en-US" sz="1800" i="1" dirty="0">
                <a:solidFill>
                  <a:schemeClr val="tx1">
                    <a:lumMod val="50000"/>
                  </a:schemeClr>
                </a:solidFill>
                <a:effectLst/>
              </a:rPr>
              <a:t>Sustainable Chemistry and Pharmacy</a:t>
            </a:r>
            <a:r>
              <a:rPr lang="en-US" sz="1800" dirty="0">
                <a:solidFill>
                  <a:schemeClr val="tx1">
                    <a:lumMod val="50000"/>
                  </a:schemeClr>
                </a:solidFill>
                <a:effectLst/>
              </a:rPr>
              <a:t>, </a:t>
            </a:r>
            <a:r>
              <a:rPr lang="en-US" sz="1800" i="1" dirty="0">
                <a:solidFill>
                  <a:schemeClr val="tx1">
                    <a:lumMod val="50000"/>
                  </a:schemeClr>
                </a:solidFill>
                <a:effectLst/>
              </a:rPr>
              <a:t>33</a:t>
            </a:r>
            <a:r>
              <a:rPr lang="en-US" sz="1800" dirty="0">
                <a:solidFill>
                  <a:schemeClr val="tx1">
                    <a:lumMod val="50000"/>
                  </a:schemeClr>
                </a:solidFill>
                <a:effectLst/>
              </a:rPr>
              <a:t>, 101072. https://doi.org/10.1016/j.scp.2023.101072</a:t>
            </a:r>
            <a:endParaRPr lang="en-US" sz="1400" dirty="0">
              <a:solidFill>
                <a:schemeClr val="tx1">
                  <a:lumMod val="50000"/>
                </a:schemeClr>
              </a:solidFill>
              <a:effectLst/>
            </a:endParaRPr>
          </a:p>
          <a:p>
            <a:pPr marL="0" indent="0">
              <a:buClr>
                <a:schemeClr val="tx1"/>
              </a:buClr>
              <a:buNone/>
            </a:pPr>
            <a:endParaRPr lang="en-US" sz="1200" dirty="0">
              <a:solidFill>
                <a:schemeClr val="tx1"/>
              </a:solidFill>
              <a:latin typeface="Libre Franklin" pitchFamily="2" charset="0"/>
            </a:endParaRPr>
          </a:p>
        </p:txBody>
      </p:sp>
      <p:sp>
        <p:nvSpPr>
          <p:cNvPr id="2" name="Title 1">
            <a:extLst>
              <a:ext uri="{FF2B5EF4-FFF2-40B4-BE49-F238E27FC236}">
                <a16:creationId xmlns:a16="http://schemas.microsoft.com/office/drawing/2014/main" id="{A51E9449-8957-A3C1-107D-966B9CF46286}"/>
              </a:ext>
            </a:extLst>
          </p:cNvPr>
          <p:cNvSpPr>
            <a:spLocks noGrp="1"/>
          </p:cNvSpPr>
          <p:nvPr>
            <p:ph type="title"/>
          </p:nvPr>
        </p:nvSpPr>
        <p:spPr>
          <a:xfrm>
            <a:off x="1035391" y="337822"/>
            <a:ext cx="5060609" cy="633402"/>
          </a:xfrm>
        </p:spPr>
        <p:txBody>
          <a:bodyPr/>
          <a:lstStyle/>
          <a:p>
            <a:r>
              <a:rPr lang="es-ES" dirty="0" err="1">
                <a:solidFill>
                  <a:schemeClr val="tx1"/>
                </a:solidFill>
              </a:rPr>
              <a:t>References</a:t>
            </a:r>
            <a:endParaRPr lang="es-ES" dirty="0">
              <a:solidFill>
                <a:schemeClr val="tx1"/>
              </a:solidFill>
            </a:endParaRPr>
          </a:p>
        </p:txBody>
      </p:sp>
    </p:spTree>
    <p:extLst>
      <p:ext uri="{BB962C8B-B14F-4D97-AF65-F5344CB8AC3E}">
        <p14:creationId xmlns:p14="http://schemas.microsoft.com/office/powerpoint/2010/main" val="145744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355A03-7084-CC36-A701-9CA82E775F35}"/>
              </a:ext>
            </a:extLst>
          </p:cNvPr>
          <p:cNvSpPr>
            <a:spLocks noGrp="1"/>
          </p:cNvSpPr>
          <p:nvPr>
            <p:ph type="sldNum" sz="quarter" idx="4"/>
          </p:nvPr>
        </p:nvSpPr>
        <p:spPr/>
        <p:txBody>
          <a:bodyPr/>
          <a:lstStyle/>
          <a:p>
            <a:fld id="{EA87306C-81BA-4795-A5CA-9392456A8C1E}" type="slidenum">
              <a:rPr lang="en-US" smtClean="0"/>
              <a:pPr/>
              <a:t>2</a:t>
            </a:fld>
            <a:endParaRPr lang="en-US" dirty="0"/>
          </a:p>
        </p:txBody>
      </p:sp>
      <p:pic>
        <p:nvPicPr>
          <p:cNvPr id="6" name="Picture 5" descr="A cover of a magazine&#10;&#10;AI-generated content may be incorrect.">
            <a:extLst>
              <a:ext uri="{FF2B5EF4-FFF2-40B4-BE49-F238E27FC236}">
                <a16:creationId xmlns:a16="http://schemas.microsoft.com/office/drawing/2014/main" id="{D4609C93-0CF4-6DD4-26AF-E6C3AA88FC5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8200" y="0"/>
            <a:ext cx="4850256" cy="6858000"/>
          </a:xfrm>
          <a:prstGeom prst="rect">
            <a:avLst/>
          </a:prstGeom>
        </p:spPr>
      </p:pic>
      <p:sp>
        <p:nvSpPr>
          <p:cNvPr id="7" name="TextBox 6">
            <a:extLst>
              <a:ext uri="{FF2B5EF4-FFF2-40B4-BE49-F238E27FC236}">
                <a16:creationId xmlns:a16="http://schemas.microsoft.com/office/drawing/2014/main" id="{E8A592F1-B8F5-8421-1CF6-88CF5FBE7883}"/>
              </a:ext>
            </a:extLst>
          </p:cNvPr>
          <p:cNvSpPr txBox="1"/>
          <p:nvPr/>
        </p:nvSpPr>
        <p:spPr>
          <a:xfrm>
            <a:off x="6709559" y="1397674"/>
            <a:ext cx="4480639" cy="3785652"/>
          </a:xfrm>
          <a:prstGeom prst="rect">
            <a:avLst/>
          </a:prstGeom>
          <a:noFill/>
        </p:spPr>
        <p:txBody>
          <a:bodyPr wrap="square" rtlCol="0">
            <a:spAutoFit/>
          </a:bodyPr>
          <a:lstStyle/>
          <a:p>
            <a:r>
              <a:rPr lang="en-US" sz="2000" dirty="0">
                <a:effectLst/>
              </a:rPr>
              <a:t>Müller, Jörg, and Anne Laure Humbert. 2025. “</a:t>
            </a:r>
            <a:r>
              <a:rPr lang="en-US" sz="2000" b="1" dirty="0">
                <a:effectLst/>
              </a:rPr>
              <a:t>Data Collection </a:t>
            </a:r>
            <a:br>
              <a:rPr lang="en-US" sz="2000" b="1" dirty="0">
                <a:effectLst/>
              </a:rPr>
            </a:br>
            <a:r>
              <a:rPr lang="en-US" sz="2000" b="1" dirty="0">
                <a:effectLst/>
              </a:rPr>
              <a:t>and Analysis for Inclusive GEPs: Intersectional Challenges and Solutions for R&amp;I Institutions.” </a:t>
            </a:r>
            <a:r>
              <a:rPr lang="en-US" sz="2000" dirty="0">
                <a:effectLst/>
              </a:rPr>
              <a:t>pp. 39–76 in </a:t>
            </a:r>
            <a:r>
              <a:rPr lang="en-US" sz="2000" i="1" dirty="0">
                <a:effectLst/>
              </a:rPr>
              <a:t>She figures 2024: policy report</a:t>
            </a:r>
            <a:r>
              <a:rPr lang="en-US" sz="2000" dirty="0">
                <a:effectLst/>
              </a:rPr>
              <a:t>, edited by European Commission. Publications Office of the European Union.</a:t>
            </a:r>
          </a:p>
          <a:p>
            <a:endParaRPr lang="en-US" sz="2000" dirty="0"/>
          </a:p>
          <a:p>
            <a:r>
              <a:rPr lang="en-US" sz="2000" dirty="0"/>
              <a:t>doi.org/10.2777/934401</a:t>
            </a:r>
            <a:endParaRPr lang="en-US" sz="2000" dirty="0">
              <a:effectLst/>
            </a:endParaRPr>
          </a:p>
          <a:p>
            <a:endParaRPr lang="en-GB" sz="2000" dirty="0"/>
          </a:p>
        </p:txBody>
      </p:sp>
    </p:spTree>
    <p:extLst>
      <p:ext uri="{BB962C8B-B14F-4D97-AF65-F5344CB8AC3E}">
        <p14:creationId xmlns:p14="http://schemas.microsoft.com/office/powerpoint/2010/main" val="362895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65">
            <a:extLst>
              <a:ext uri="{FF2B5EF4-FFF2-40B4-BE49-F238E27FC236}">
                <a16:creationId xmlns:a16="http://schemas.microsoft.com/office/drawing/2014/main" id="{09C30599-76A8-4BC6-94F7-A80189E48464}"/>
              </a:ext>
            </a:extLst>
          </p:cNvPr>
          <p:cNvSpPr>
            <a:spLocks noGrp="1"/>
          </p:cNvSpPr>
          <p:nvPr>
            <p:ph type="body" sz="quarter" idx="26"/>
          </p:nvPr>
        </p:nvSpPr>
        <p:spPr>
          <a:xfrm>
            <a:off x="549784" y="2044485"/>
            <a:ext cx="1584471" cy="1121230"/>
          </a:xfrm>
        </p:spPr>
        <p:txBody>
          <a:bodyPr/>
          <a:lstStyle/>
          <a:p>
            <a:r>
              <a:rPr lang="en-US" dirty="0"/>
              <a:t>Equality</a:t>
            </a:r>
          </a:p>
        </p:txBody>
      </p:sp>
      <p:sp>
        <p:nvSpPr>
          <p:cNvPr id="82" name="Text Placeholder 81">
            <a:extLst>
              <a:ext uri="{FF2B5EF4-FFF2-40B4-BE49-F238E27FC236}">
                <a16:creationId xmlns:a16="http://schemas.microsoft.com/office/drawing/2014/main" id="{47CF6540-6A1C-4A70-8BA0-6A13694F1AE2}"/>
              </a:ext>
            </a:extLst>
          </p:cNvPr>
          <p:cNvSpPr>
            <a:spLocks noGrp="1"/>
          </p:cNvSpPr>
          <p:nvPr>
            <p:ph type="body" sz="quarter" idx="13"/>
          </p:nvPr>
        </p:nvSpPr>
        <p:spPr>
          <a:xfrm>
            <a:off x="2528711" y="2044485"/>
            <a:ext cx="4855315" cy="112123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Equality recognizes </a:t>
            </a:r>
            <a:r>
              <a:rPr lang="en-US" b="1" dirty="0">
                <a:latin typeface="Open Sans" panose="020B0606030504020204" pitchFamily="34" charset="0"/>
                <a:ea typeface="Open Sans" panose="020B0606030504020204" pitchFamily="34" charset="0"/>
                <a:cs typeface="Open Sans" panose="020B0606030504020204" pitchFamily="34" charset="0"/>
              </a:rPr>
              <a:t>the historical and structural relations of inequality </a:t>
            </a:r>
            <a:r>
              <a:rPr lang="en-US" dirty="0">
                <a:latin typeface="Open Sans" panose="020B0606030504020204" pitchFamily="34" charset="0"/>
                <a:ea typeface="Open Sans" panose="020B0606030504020204" pitchFamily="34" charset="0"/>
                <a:cs typeface="Open Sans" panose="020B0606030504020204" pitchFamily="34" charset="0"/>
              </a:rPr>
              <a:t>that are build upon social categories and address these </a:t>
            </a:r>
          </a:p>
        </p:txBody>
      </p:sp>
      <p:sp>
        <p:nvSpPr>
          <p:cNvPr id="147" name="Text Placeholder 146">
            <a:extLst>
              <a:ext uri="{FF2B5EF4-FFF2-40B4-BE49-F238E27FC236}">
                <a16:creationId xmlns:a16="http://schemas.microsoft.com/office/drawing/2014/main" id="{85278DC3-7465-427B-9DD5-7E46CE00FFC1}"/>
              </a:ext>
            </a:extLst>
          </p:cNvPr>
          <p:cNvSpPr>
            <a:spLocks noGrp="1"/>
          </p:cNvSpPr>
          <p:nvPr>
            <p:ph type="body" sz="quarter" idx="34"/>
          </p:nvPr>
        </p:nvSpPr>
        <p:spPr>
          <a:xfrm>
            <a:off x="549784" y="3428263"/>
            <a:ext cx="1584471" cy="1121230"/>
          </a:xfrm>
        </p:spPr>
        <p:txBody>
          <a:bodyPr/>
          <a:lstStyle/>
          <a:p>
            <a:r>
              <a:rPr lang="en-US" dirty="0"/>
              <a:t>Diversity</a:t>
            </a:r>
          </a:p>
        </p:txBody>
      </p:sp>
      <p:sp>
        <p:nvSpPr>
          <p:cNvPr id="173" name="Text Placeholder 172">
            <a:extLst>
              <a:ext uri="{FF2B5EF4-FFF2-40B4-BE49-F238E27FC236}">
                <a16:creationId xmlns:a16="http://schemas.microsoft.com/office/drawing/2014/main" id="{1B5D0D81-8352-40FD-B232-D587379A48F6}"/>
              </a:ext>
            </a:extLst>
          </p:cNvPr>
          <p:cNvSpPr>
            <a:spLocks noGrp="1"/>
          </p:cNvSpPr>
          <p:nvPr>
            <p:ph type="body" sz="quarter" idx="35"/>
          </p:nvPr>
        </p:nvSpPr>
        <p:spPr>
          <a:xfrm>
            <a:off x="2528711" y="3428262"/>
            <a:ext cx="4855315" cy="1280897"/>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Socio-demographic</a:t>
            </a:r>
            <a:r>
              <a:rPr lang="en-US" dirty="0">
                <a:latin typeface="Open Sans" panose="020B0606030504020204" pitchFamily="34" charset="0"/>
                <a:ea typeface="Open Sans" panose="020B0606030504020204" pitchFamily="34" charset="0"/>
                <a:cs typeface="Open Sans" panose="020B0606030504020204" pitchFamily="34" charset="0"/>
              </a:rPr>
              <a:t> and </a:t>
            </a:r>
            <a:r>
              <a:rPr lang="en-US" b="1" dirty="0">
                <a:latin typeface="Open Sans" panose="020B0606030504020204" pitchFamily="34" charset="0"/>
                <a:ea typeface="Open Sans" panose="020B0606030504020204" pitchFamily="34" charset="0"/>
                <a:cs typeface="Open Sans" panose="020B0606030504020204" pitchFamily="34" charset="0"/>
              </a:rPr>
              <a:t>functional characteristics</a:t>
            </a:r>
            <a:r>
              <a:rPr lang="en-US" dirty="0">
                <a:latin typeface="Open Sans" panose="020B0606030504020204" pitchFamily="34" charset="0"/>
                <a:ea typeface="Open Sans" panose="020B0606030504020204" pitchFamily="34" charset="0"/>
                <a:cs typeface="Open Sans" panose="020B0606030504020204" pitchFamily="34" charset="0"/>
              </a:rPr>
              <a:t> of persons (e.g. race, ethnicity, gender, sex, sexual orientation, religious beliefs, socio-economic class, disability, or educational attainment)</a:t>
            </a:r>
          </a:p>
        </p:txBody>
      </p:sp>
      <p:sp>
        <p:nvSpPr>
          <p:cNvPr id="149" name="Text Placeholder 148">
            <a:extLst>
              <a:ext uri="{FF2B5EF4-FFF2-40B4-BE49-F238E27FC236}">
                <a16:creationId xmlns:a16="http://schemas.microsoft.com/office/drawing/2014/main" id="{9D611317-439A-40F5-AA3E-CF88472F54C4}"/>
              </a:ext>
            </a:extLst>
          </p:cNvPr>
          <p:cNvSpPr>
            <a:spLocks noGrp="1"/>
          </p:cNvSpPr>
          <p:nvPr>
            <p:ph type="body" sz="quarter" idx="36"/>
          </p:nvPr>
        </p:nvSpPr>
        <p:spPr>
          <a:xfrm>
            <a:off x="549784" y="4812041"/>
            <a:ext cx="1584471" cy="1121230"/>
          </a:xfrm>
        </p:spPr>
        <p:txBody>
          <a:bodyPr/>
          <a:lstStyle/>
          <a:p>
            <a:r>
              <a:rPr lang="en-US" dirty="0"/>
              <a:t>Inclusion</a:t>
            </a:r>
          </a:p>
        </p:txBody>
      </p:sp>
      <p:sp>
        <p:nvSpPr>
          <p:cNvPr id="174" name="Text Placeholder 173">
            <a:extLst>
              <a:ext uri="{FF2B5EF4-FFF2-40B4-BE49-F238E27FC236}">
                <a16:creationId xmlns:a16="http://schemas.microsoft.com/office/drawing/2014/main" id="{AFFA4C3C-8D8D-4DAB-A3FC-6ACD990091D0}"/>
              </a:ext>
            </a:extLst>
          </p:cNvPr>
          <p:cNvSpPr>
            <a:spLocks noGrp="1"/>
          </p:cNvSpPr>
          <p:nvPr>
            <p:ph type="body" sz="quarter" idx="37"/>
          </p:nvPr>
        </p:nvSpPr>
        <p:spPr>
          <a:xfrm>
            <a:off x="2528711" y="4812041"/>
            <a:ext cx="5101121" cy="112123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Participatory, transformative </a:t>
            </a:r>
            <a:r>
              <a:rPr lang="en-US" b="1" dirty="0">
                <a:latin typeface="Open Sans" panose="020B0606030504020204" pitchFamily="34" charset="0"/>
                <a:ea typeface="Open Sans" panose="020B0606030504020204" pitchFamily="34" charset="0"/>
                <a:cs typeface="Open Sans" panose="020B0606030504020204" pitchFamily="34" charset="0"/>
              </a:rPr>
              <a:t>process</a:t>
            </a:r>
            <a:r>
              <a:rPr lang="en-US" dirty="0">
                <a:latin typeface="Open Sans" panose="020B0606030504020204" pitchFamily="34" charset="0"/>
                <a:ea typeface="Open Sans" panose="020B0606030504020204" pitchFamily="34" charset="0"/>
                <a:cs typeface="Open Sans" panose="020B0606030504020204" pitchFamily="34" charset="0"/>
              </a:rPr>
              <a:t> guided by non-negotiable core values</a:t>
            </a:r>
          </a:p>
        </p:txBody>
      </p:sp>
      <p:sp>
        <p:nvSpPr>
          <p:cNvPr id="4" name="Slide Number Placeholder 3">
            <a:extLst>
              <a:ext uri="{FF2B5EF4-FFF2-40B4-BE49-F238E27FC236}">
                <a16:creationId xmlns:a16="http://schemas.microsoft.com/office/drawing/2014/main" id="{32662DA0-3900-45BB-8F3C-556CCD213AC8}"/>
              </a:ext>
            </a:extLst>
          </p:cNvPr>
          <p:cNvSpPr>
            <a:spLocks noGrp="1"/>
          </p:cNvSpPr>
          <p:nvPr>
            <p:ph type="sldNum" sz="quarter" idx="4"/>
          </p:nvPr>
        </p:nvSpPr>
        <p:spPr/>
        <p:txBody>
          <a:bodyPr/>
          <a:lstStyle/>
          <a:p>
            <a:fld id="{EA87306C-81BA-4795-A5CA-9392456A8C1E}" type="slidenum">
              <a:rPr lang="en-US" smtClean="0"/>
              <a:pPr/>
              <a:t>3</a:t>
            </a:fld>
            <a:endParaRPr lang="en-US" dirty="0"/>
          </a:p>
        </p:txBody>
      </p:sp>
      <p:sp>
        <p:nvSpPr>
          <p:cNvPr id="3" name="Title 2">
            <a:extLst>
              <a:ext uri="{FF2B5EF4-FFF2-40B4-BE49-F238E27FC236}">
                <a16:creationId xmlns:a16="http://schemas.microsoft.com/office/drawing/2014/main" id="{C0BF2A34-F689-6AE7-CEDB-1FF3C9898290}"/>
              </a:ext>
            </a:extLst>
          </p:cNvPr>
          <p:cNvSpPr>
            <a:spLocks noGrp="1"/>
          </p:cNvSpPr>
          <p:nvPr>
            <p:ph type="title"/>
          </p:nvPr>
        </p:nvSpPr>
        <p:spPr>
          <a:xfrm>
            <a:off x="589116" y="705135"/>
            <a:ext cx="6794910" cy="633402"/>
          </a:xfrm>
        </p:spPr>
        <p:txBody>
          <a:bodyPr/>
          <a:lstStyle/>
          <a:p>
            <a:r>
              <a:rPr lang="en-US" dirty="0"/>
              <a:t>Equality  Diversity  Inclusion</a:t>
            </a:r>
          </a:p>
        </p:txBody>
      </p:sp>
      <p:grpSp>
        <p:nvGrpSpPr>
          <p:cNvPr id="2" name="Group 1">
            <a:extLst>
              <a:ext uri="{FF2B5EF4-FFF2-40B4-BE49-F238E27FC236}">
                <a16:creationId xmlns:a16="http://schemas.microsoft.com/office/drawing/2014/main" id="{AC771E02-FCEF-3AD1-19C8-39AAED3EE7A5}"/>
              </a:ext>
            </a:extLst>
          </p:cNvPr>
          <p:cNvGrpSpPr/>
          <p:nvPr/>
        </p:nvGrpSpPr>
        <p:grpSpPr>
          <a:xfrm>
            <a:off x="10555690" y="395288"/>
            <a:ext cx="893360" cy="918468"/>
            <a:chOff x="10555690" y="395288"/>
            <a:chExt cx="893360" cy="918468"/>
          </a:xfrm>
        </p:grpSpPr>
        <p:sp>
          <p:nvSpPr>
            <p:cNvPr id="5" name="Oval 4">
              <a:extLst>
                <a:ext uri="{FF2B5EF4-FFF2-40B4-BE49-F238E27FC236}">
                  <a16:creationId xmlns:a16="http://schemas.microsoft.com/office/drawing/2014/main" id="{2A1333A2-74BB-EE7E-D30D-CF527D4EF77E}"/>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BBFE39B-A739-A1DF-EE57-24C3DB2046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33643" y="481121"/>
              <a:ext cx="747275" cy="747275"/>
            </a:xfrm>
            <a:prstGeom prst="rect">
              <a:avLst/>
            </a:prstGeom>
          </p:spPr>
        </p:pic>
      </p:grpSp>
      <p:pic>
        <p:nvPicPr>
          <p:cNvPr id="7" name="Picture 6" descr="A group of faces in different colors&#10;&#10;Description automatically generated">
            <a:extLst>
              <a:ext uri="{FF2B5EF4-FFF2-40B4-BE49-F238E27FC236}">
                <a16:creationId xmlns:a16="http://schemas.microsoft.com/office/drawing/2014/main" id="{ADB1B397-51AA-779C-8E95-A35AB9032B9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95931" y="0"/>
            <a:ext cx="4953000" cy="6858000"/>
          </a:xfrm>
          <a:prstGeom prst="rect">
            <a:avLst/>
          </a:prstGeom>
        </p:spPr>
      </p:pic>
    </p:spTree>
    <p:extLst>
      <p:ext uri="{BB962C8B-B14F-4D97-AF65-F5344CB8AC3E}">
        <p14:creationId xmlns:p14="http://schemas.microsoft.com/office/powerpoint/2010/main" val="160489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57">
            <a:extLst>
              <a:ext uri="{FF2B5EF4-FFF2-40B4-BE49-F238E27FC236}">
                <a16:creationId xmlns:a16="http://schemas.microsoft.com/office/drawing/2014/main" id="{8E164407-D291-B153-33E3-B8523EB391D0}"/>
              </a:ext>
            </a:extLst>
          </p:cNvPr>
          <p:cNvSpPr>
            <a:spLocks noGrp="1"/>
          </p:cNvSpPr>
          <p:nvPr>
            <p:ph type="sldNum" sz="quarter" idx="4"/>
          </p:nvPr>
        </p:nvSpPr>
        <p:spPr/>
        <p:txBody>
          <a:bodyPr/>
          <a:lstStyle/>
          <a:p>
            <a:fld id="{EA87306C-81BA-4795-A5CA-9392456A8C1E}" type="slidenum">
              <a:rPr lang="en-US" smtClean="0"/>
              <a:pPr/>
              <a:t>4</a:t>
            </a:fld>
            <a:endParaRPr lang="en-US" dirty="0"/>
          </a:p>
        </p:txBody>
      </p:sp>
      <p:sp>
        <p:nvSpPr>
          <p:cNvPr id="3" name="Title 2">
            <a:extLst>
              <a:ext uri="{FF2B5EF4-FFF2-40B4-BE49-F238E27FC236}">
                <a16:creationId xmlns:a16="http://schemas.microsoft.com/office/drawing/2014/main" id="{E52A4D4F-5CE7-8603-89B4-D01EF31B0EB6}"/>
              </a:ext>
            </a:extLst>
          </p:cNvPr>
          <p:cNvSpPr>
            <a:spLocks noGrp="1"/>
          </p:cNvSpPr>
          <p:nvPr>
            <p:ph type="title"/>
          </p:nvPr>
        </p:nvSpPr>
        <p:spPr>
          <a:xfrm>
            <a:off x="735689" y="249646"/>
            <a:ext cx="9566620" cy="1062353"/>
          </a:xfrm>
        </p:spPr>
        <p:txBody>
          <a:bodyPr/>
          <a:lstStyle/>
          <a:p>
            <a:pPr algn="ctr"/>
            <a:r>
              <a:rPr lang="en-IE" dirty="0"/>
              <a:t>Intersectionality – Critical Dimensions</a:t>
            </a:r>
          </a:p>
        </p:txBody>
      </p:sp>
      <p:pic>
        <p:nvPicPr>
          <p:cNvPr id="8" name="Picture 7" descr="A colorful wheel with different colored text with Wells Fargo Center in the background&#10;&#10;Description automatically generated with medium confidence">
            <a:extLst>
              <a:ext uri="{FF2B5EF4-FFF2-40B4-BE49-F238E27FC236}">
                <a16:creationId xmlns:a16="http://schemas.microsoft.com/office/drawing/2014/main" id="{5A483799-B4C5-B375-1823-E4C68EA5C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62" y="1456163"/>
            <a:ext cx="4301313" cy="4756023"/>
          </a:xfrm>
          <a:prstGeom prst="rect">
            <a:avLst/>
          </a:prstGeom>
        </p:spPr>
      </p:pic>
      <p:sp>
        <p:nvSpPr>
          <p:cNvPr id="10" name="TextBox 9">
            <a:extLst>
              <a:ext uri="{FF2B5EF4-FFF2-40B4-BE49-F238E27FC236}">
                <a16:creationId xmlns:a16="http://schemas.microsoft.com/office/drawing/2014/main" id="{8C55C568-E0D2-F915-4595-EF2F03536666}"/>
              </a:ext>
            </a:extLst>
          </p:cNvPr>
          <p:cNvSpPr txBox="1"/>
          <p:nvPr/>
        </p:nvSpPr>
        <p:spPr>
          <a:xfrm>
            <a:off x="1061262" y="6385023"/>
            <a:ext cx="3764172" cy="307777"/>
          </a:xfrm>
          <a:prstGeom prst="rect">
            <a:avLst/>
          </a:prstGeom>
          <a:noFill/>
        </p:spPr>
        <p:txBody>
          <a:bodyPr wrap="none" rtlCol="0">
            <a:spAutoFit/>
          </a:bodyPr>
          <a:lstStyle/>
          <a:p>
            <a:r>
              <a:rPr lang="en-GB" sz="1400" dirty="0"/>
              <a:t>Source: https://cihr-irsc.gc.ca/e/52352.html</a:t>
            </a:r>
          </a:p>
        </p:txBody>
      </p:sp>
      <p:sp>
        <p:nvSpPr>
          <p:cNvPr id="11" name="Text Placeholder 18">
            <a:extLst>
              <a:ext uri="{FF2B5EF4-FFF2-40B4-BE49-F238E27FC236}">
                <a16:creationId xmlns:a16="http://schemas.microsoft.com/office/drawing/2014/main" id="{EECC2389-3DE4-2CFA-5BE7-2A5756CA7E03}"/>
              </a:ext>
            </a:extLst>
          </p:cNvPr>
          <p:cNvSpPr>
            <a:spLocks noGrp="1"/>
          </p:cNvSpPr>
          <p:nvPr>
            <p:ph type="body" sz="quarter" idx="12"/>
          </p:nvPr>
        </p:nvSpPr>
        <p:spPr>
          <a:xfrm>
            <a:off x="6096000" y="1456162"/>
            <a:ext cx="4724400" cy="5152192"/>
          </a:xfrm>
        </p:spPr>
        <p:txBody>
          <a:bodyPr/>
          <a:lstStyle/>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Coined by </a:t>
            </a:r>
            <a:r>
              <a:rPr lang="en-GB" dirty="0" err="1">
                <a:latin typeface="Open Sans" panose="020B0606030504020204" pitchFamily="34" charset="0"/>
                <a:ea typeface="Open Sans" panose="020B0606030504020204" pitchFamily="34" charset="0"/>
                <a:cs typeface="Open Sans" panose="020B0606030504020204" pitchFamily="34" charset="0"/>
              </a:rPr>
              <a:t>Kimberlé</a:t>
            </a:r>
            <a:r>
              <a:rPr lang="en-GB" dirty="0">
                <a:latin typeface="Open Sans" panose="020B0606030504020204" pitchFamily="34" charset="0"/>
                <a:ea typeface="Open Sans" panose="020B0606030504020204" pitchFamily="34" charset="0"/>
                <a:cs typeface="Open Sans" panose="020B0606030504020204" pitchFamily="34" charset="0"/>
              </a:rPr>
              <a:t> Crenshaw 1989 to show how Black women encounter </a:t>
            </a:r>
            <a:r>
              <a:rPr lang="en-GB" b="1" dirty="0">
                <a:latin typeface="Open Sans" panose="020B0606030504020204" pitchFamily="34" charset="0"/>
                <a:ea typeface="Open Sans" panose="020B0606030504020204" pitchFamily="34" charset="0"/>
                <a:cs typeface="Open Sans" panose="020B0606030504020204" pitchFamily="34" charset="0"/>
              </a:rPr>
              <a:t>combined race and gender </a:t>
            </a:r>
            <a:r>
              <a:rPr lang="en-GB" dirty="0">
                <a:latin typeface="Open Sans" panose="020B0606030504020204" pitchFamily="34" charset="0"/>
                <a:ea typeface="Open Sans" panose="020B0606030504020204" pitchFamily="34" charset="0"/>
                <a:cs typeface="Open Sans" panose="020B0606030504020204" pitchFamily="34" charset="0"/>
              </a:rPr>
              <a:t>(labour) </a:t>
            </a:r>
            <a:r>
              <a:rPr lang="en-GB" b="1" dirty="0">
                <a:latin typeface="Open Sans" panose="020B0606030504020204" pitchFamily="34" charset="0"/>
                <a:ea typeface="Open Sans" panose="020B0606030504020204" pitchFamily="34" charset="0"/>
                <a:cs typeface="Open Sans" panose="020B0606030504020204" pitchFamily="34" charset="0"/>
              </a:rPr>
              <a:t>discrimination</a:t>
            </a:r>
            <a:r>
              <a:rPr lang="en-GB" dirty="0">
                <a:latin typeface="Open Sans" panose="020B0606030504020204" pitchFamily="34" charset="0"/>
                <a:ea typeface="Open Sans" panose="020B0606030504020204" pitchFamily="34" charset="0"/>
                <a:cs typeface="Open Sans" panose="020B0606030504020204" pitchFamily="34" charset="0"/>
              </a:rPr>
              <a:t> – while no legal protection for this “new class of minority” group existed.</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Intersectionality focuses on the </a:t>
            </a:r>
            <a:r>
              <a:rPr lang="en-GB" b="1" dirty="0">
                <a:latin typeface="Open Sans" panose="020B0606030504020204" pitchFamily="34" charset="0"/>
                <a:ea typeface="Open Sans" panose="020B0606030504020204" pitchFamily="34" charset="0"/>
                <a:cs typeface="Open Sans" panose="020B0606030504020204" pitchFamily="34" charset="0"/>
              </a:rPr>
              <a:t>lived experience</a:t>
            </a:r>
            <a:r>
              <a:rPr lang="en-GB" dirty="0">
                <a:latin typeface="Open Sans" panose="020B0606030504020204" pitchFamily="34" charset="0"/>
                <a:ea typeface="Open Sans" panose="020B0606030504020204" pitchFamily="34" charset="0"/>
                <a:cs typeface="Open Sans" panose="020B0606030504020204" pitchFamily="34" charset="0"/>
              </a:rPr>
              <a:t> of individuals</a:t>
            </a:r>
          </a:p>
          <a:p>
            <a:endParaRPr lang="en-GB" b="1" dirty="0">
              <a:latin typeface="Open Sans" panose="020B0606030504020204" pitchFamily="34" charset="0"/>
              <a:ea typeface="Open Sans" panose="020B0606030504020204" pitchFamily="34" charset="0"/>
              <a:cs typeface="Open Sans" panose="020B0606030504020204" pitchFamily="34" charset="0"/>
            </a:endParaRPr>
          </a:p>
          <a:p>
            <a:r>
              <a:rPr lang="en-GB" b="1" dirty="0">
                <a:latin typeface="Open Sans" panose="020B0606030504020204" pitchFamily="34" charset="0"/>
                <a:ea typeface="Open Sans" panose="020B0606030504020204" pitchFamily="34" charset="0"/>
                <a:cs typeface="Open Sans" panose="020B0606030504020204" pitchFamily="34" charset="0"/>
              </a:rPr>
              <a:t>Critical perspective</a:t>
            </a:r>
            <a:r>
              <a:rPr lang="en-GB" dirty="0">
                <a:latin typeface="Open Sans" panose="020B0606030504020204" pitchFamily="34" charset="0"/>
                <a:ea typeface="Open Sans" panose="020B0606030504020204" pitchFamily="34" charset="0"/>
                <a:cs typeface="Open Sans" panose="020B0606030504020204" pitchFamily="34" charset="0"/>
              </a:rPr>
              <a:t>:  how power shapes experience, knowledge, thought. </a:t>
            </a:r>
          </a:p>
          <a:p>
            <a:pPr marL="0" indent="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Individuals have multiple and intertwined social identities, inhabiting </a:t>
            </a:r>
            <a:r>
              <a:rPr lang="en-GB" b="1" dirty="0">
                <a:latin typeface="Open Sans" panose="020B0606030504020204" pitchFamily="34" charset="0"/>
                <a:ea typeface="Open Sans" panose="020B0606030504020204" pitchFamily="34" charset="0"/>
                <a:cs typeface="Open Sans" panose="020B0606030504020204" pitchFamily="34" charset="0"/>
              </a:rPr>
              <a:t>variety of positions of privilege and disadvantage</a:t>
            </a:r>
            <a:r>
              <a:rPr lang="en-GB" dirty="0">
                <a:latin typeface="Open Sans" panose="020B0606030504020204" pitchFamily="34" charset="0"/>
                <a:ea typeface="Open Sans" panose="020B0606030504020204" pitchFamily="34" charset="0"/>
                <a:cs typeface="Open Sans" panose="020B0606030504020204" pitchFamily="34" charset="0"/>
              </a:rPr>
              <a:t> at the same time</a:t>
            </a:r>
          </a:p>
          <a:p>
            <a:pPr marL="285750" indent="-285750">
              <a:buFont typeface="Arial" panose="020B0604020202020204" pitchFamily="34" charset="0"/>
              <a:buChar char="•"/>
            </a:pPr>
            <a:endParaRPr lang="en-GB"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147169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FE210A-9C84-26B8-8FFC-3BA5F9E2EE46}"/>
              </a:ext>
            </a:extLst>
          </p:cNvPr>
          <p:cNvSpPr>
            <a:spLocks noGrp="1"/>
          </p:cNvSpPr>
          <p:nvPr>
            <p:ph type="sldNum" sz="quarter" idx="4"/>
          </p:nvPr>
        </p:nvSpPr>
        <p:spPr/>
        <p:txBody>
          <a:bodyPr/>
          <a:lstStyle/>
          <a:p>
            <a:fld id="{EA87306C-81BA-4795-A5CA-9392456A8C1E}" type="slidenum">
              <a:rPr lang="en-US" smtClean="0"/>
              <a:pPr/>
              <a:t>5</a:t>
            </a:fld>
            <a:endParaRPr lang="en-US" dirty="0"/>
          </a:p>
        </p:txBody>
      </p:sp>
      <p:pic>
        <p:nvPicPr>
          <p:cNvPr id="6" name="Picture 5" descr="A screenshot of a computer&#10;&#10;AI-generated content may be incorrect.">
            <a:extLst>
              <a:ext uri="{FF2B5EF4-FFF2-40B4-BE49-F238E27FC236}">
                <a16:creationId xmlns:a16="http://schemas.microsoft.com/office/drawing/2014/main" id="{0C0E0597-98B4-C10D-0625-6C0903ACBC8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9554817" cy="6858000"/>
          </a:xfrm>
          <a:prstGeom prst="rect">
            <a:avLst/>
          </a:prstGeom>
        </p:spPr>
      </p:pic>
      <p:sp>
        <p:nvSpPr>
          <p:cNvPr id="8" name="TextBox 7">
            <a:extLst>
              <a:ext uri="{FF2B5EF4-FFF2-40B4-BE49-F238E27FC236}">
                <a16:creationId xmlns:a16="http://schemas.microsoft.com/office/drawing/2014/main" id="{03BBDF06-19D8-2FB5-E7A0-03DD0E681A3F}"/>
              </a:ext>
            </a:extLst>
          </p:cNvPr>
          <p:cNvSpPr txBox="1"/>
          <p:nvPr/>
        </p:nvSpPr>
        <p:spPr>
          <a:xfrm>
            <a:off x="9182314" y="6481960"/>
            <a:ext cx="2786340" cy="307777"/>
          </a:xfrm>
          <a:prstGeom prst="rect">
            <a:avLst/>
          </a:prstGeom>
          <a:noFill/>
        </p:spPr>
        <p:txBody>
          <a:bodyPr wrap="none" rtlCol="0">
            <a:spAutoFit/>
          </a:bodyPr>
          <a:lstStyle/>
          <a:p>
            <a:r>
              <a:rPr lang="en-GB" sz="1400" dirty="0"/>
              <a:t>doi:10.1016/j.oneear.2025.101314</a:t>
            </a:r>
          </a:p>
        </p:txBody>
      </p:sp>
    </p:spTree>
    <p:extLst>
      <p:ext uri="{BB962C8B-B14F-4D97-AF65-F5344CB8AC3E}">
        <p14:creationId xmlns:p14="http://schemas.microsoft.com/office/powerpoint/2010/main" val="279497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23BEE8-ACEF-36A3-4191-AD315EE2B801}"/>
              </a:ext>
            </a:extLst>
          </p:cNvPr>
          <p:cNvSpPr>
            <a:spLocks noGrp="1"/>
          </p:cNvSpPr>
          <p:nvPr>
            <p:ph type="sldNum" sz="quarter" idx="4"/>
          </p:nvPr>
        </p:nvSpPr>
        <p:spPr/>
        <p:txBody>
          <a:bodyPr/>
          <a:lstStyle/>
          <a:p>
            <a:fld id="{EA87306C-81BA-4795-A5CA-9392456A8C1E}" type="slidenum">
              <a:rPr lang="en-US" smtClean="0"/>
              <a:pPr/>
              <a:t>6</a:t>
            </a:fld>
            <a:endParaRPr lang="en-US" dirty="0"/>
          </a:p>
        </p:txBody>
      </p:sp>
      <p:sp>
        <p:nvSpPr>
          <p:cNvPr id="4" name="Title 3">
            <a:extLst>
              <a:ext uri="{FF2B5EF4-FFF2-40B4-BE49-F238E27FC236}">
                <a16:creationId xmlns:a16="http://schemas.microsoft.com/office/drawing/2014/main" id="{5DCECA7C-9255-5BE0-2977-3EE666C03681}"/>
              </a:ext>
            </a:extLst>
          </p:cNvPr>
          <p:cNvSpPr>
            <a:spLocks noGrp="1"/>
          </p:cNvSpPr>
          <p:nvPr>
            <p:ph type="title"/>
          </p:nvPr>
        </p:nvSpPr>
        <p:spPr>
          <a:xfrm>
            <a:off x="1295524" y="599510"/>
            <a:ext cx="9600952" cy="633402"/>
          </a:xfrm>
        </p:spPr>
        <p:txBody>
          <a:bodyPr/>
          <a:lstStyle/>
          <a:p>
            <a:r>
              <a:rPr lang="en-GB" dirty="0"/>
              <a:t>Masculinity Contest Culture &amp; Brilliance</a:t>
            </a:r>
          </a:p>
        </p:txBody>
      </p:sp>
      <p:pic>
        <p:nvPicPr>
          <p:cNvPr id="6" name="Picture 5" descr="A screenshot of a computer&#10;&#10;AI-generated content may be incorrect.">
            <a:extLst>
              <a:ext uri="{FF2B5EF4-FFF2-40B4-BE49-F238E27FC236}">
                <a16:creationId xmlns:a16="http://schemas.microsoft.com/office/drawing/2014/main" id="{7A4D3AF0-857F-E976-6607-B4336D3F143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70962" y="1568968"/>
            <a:ext cx="5521038" cy="3957190"/>
          </a:xfrm>
          <a:prstGeom prst="rect">
            <a:avLst/>
          </a:prstGeom>
          <a:ln>
            <a:solidFill>
              <a:schemeClr val="tx1"/>
            </a:solidFill>
          </a:ln>
        </p:spPr>
      </p:pic>
      <p:pic>
        <p:nvPicPr>
          <p:cNvPr id="8" name="Picture 7" descr="A screen shot of a computer screen&#10;&#10;AI-generated content may be incorrect.">
            <a:extLst>
              <a:ext uri="{FF2B5EF4-FFF2-40B4-BE49-F238E27FC236}">
                <a16:creationId xmlns:a16="http://schemas.microsoft.com/office/drawing/2014/main" id="{649BEA37-70FC-72B0-EA82-722CA7328B6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0" y="1568968"/>
            <a:ext cx="6268351" cy="3957190"/>
          </a:xfrm>
          <a:prstGeom prst="rect">
            <a:avLst/>
          </a:prstGeom>
          <a:ln>
            <a:solidFill>
              <a:schemeClr val="tx1"/>
            </a:solidFill>
          </a:ln>
        </p:spPr>
      </p:pic>
      <p:sp>
        <p:nvSpPr>
          <p:cNvPr id="9" name="TextBox 8">
            <a:extLst>
              <a:ext uri="{FF2B5EF4-FFF2-40B4-BE49-F238E27FC236}">
                <a16:creationId xmlns:a16="http://schemas.microsoft.com/office/drawing/2014/main" id="{03BA7832-CC02-D2D6-BFF6-06643A7FC51A}"/>
              </a:ext>
            </a:extLst>
          </p:cNvPr>
          <p:cNvSpPr txBox="1"/>
          <p:nvPr/>
        </p:nvSpPr>
        <p:spPr>
          <a:xfrm>
            <a:off x="31299" y="5857202"/>
            <a:ext cx="6064701" cy="1200329"/>
          </a:xfrm>
          <a:prstGeom prst="rect">
            <a:avLst/>
          </a:prstGeom>
          <a:noFill/>
        </p:spPr>
        <p:txBody>
          <a:bodyPr wrap="square" rtlCol="0">
            <a:spAutoFit/>
          </a:bodyPr>
          <a:lstStyle/>
          <a:p>
            <a:r>
              <a:rPr lang="es-ES" dirty="0">
                <a:effectLst/>
              </a:rPr>
              <a:t>Leslie et al. </a:t>
            </a:r>
            <a:r>
              <a:rPr lang="es-ES" dirty="0"/>
              <a:t>(</a:t>
            </a:r>
            <a:r>
              <a:rPr lang="es-ES" dirty="0">
                <a:effectLst/>
              </a:rPr>
              <a:t>2015). “</a:t>
            </a:r>
            <a:r>
              <a:rPr lang="es-ES" dirty="0" err="1">
                <a:effectLst/>
              </a:rPr>
              <a:t>Expectations</a:t>
            </a:r>
            <a:r>
              <a:rPr lang="es-ES" dirty="0">
                <a:effectLst/>
              </a:rPr>
              <a:t> </a:t>
            </a:r>
            <a:r>
              <a:rPr lang="es-ES" dirty="0" err="1">
                <a:effectLst/>
              </a:rPr>
              <a:t>of</a:t>
            </a:r>
            <a:r>
              <a:rPr lang="es-ES" dirty="0">
                <a:effectLst/>
              </a:rPr>
              <a:t> </a:t>
            </a:r>
            <a:r>
              <a:rPr lang="es-ES" dirty="0" err="1">
                <a:effectLst/>
              </a:rPr>
              <a:t>Brilliance</a:t>
            </a:r>
            <a:r>
              <a:rPr lang="es-ES" dirty="0">
                <a:effectLst/>
              </a:rPr>
              <a:t> </a:t>
            </a:r>
            <a:r>
              <a:rPr lang="es-ES" dirty="0" err="1">
                <a:effectLst/>
              </a:rPr>
              <a:t>Underlie</a:t>
            </a:r>
            <a:r>
              <a:rPr lang="es-ES" dirty="0">
                <a:effectLst/>
              </a:rPr>
              <a:t> </a:t>
            </a:r>
            <a:r>
              <a:rPr lang="es-ES" dirty="0" err="1">
                <a:effectLst/>
              </a:rPr>
              <a:t>Gender</a:t>
            </a:r>
            <a:r>
              <a:rPr lang="es-ES" dirty="0">
                <a:effectLst/>
              </a:rPr>
              <a:t> </a:t>
            </a:r>
            <a:r>
              <a:rPr lang="es-ES" dirty="0" err="1">
                <a:effectLst/>
              </a:rPr>
              <a:t>Distributions</a:t>
            </a:r>
            <a:r>
              <a:rPr lang="es-ES" dirty="0">
                <a:effectLst/>
              </a:rPr>
              <a:t> </a:t>
            </a:r>
            <a:r>
              <a:rPr lang="es-ES" dirty="0" err="1">
                <a:effectLst/>
              </a:rPr>
              <a:t>across</a:t>
            </a:r>
            <a:r>
              <a:rPr lang="es-ES" dirty="0">
                <a:effectLst/>
              </a:rPr>
              <a:t> </a:t>
            </a:r>
            <a:r>
              <a:rPr lang="es-ES" dirty="0" err="1">
                <a:effectLst/>
              </a:rPr>
              <a:t>Academic</a:t>
            </a:r>
            <a:r>
              <a:rPr lang="es-ES" dirty="0">
                <a:effectLst/>
              </a:rPr>
              <a:t> Disciplines.” </a:t>
            </a:r>
            <a:r>
              <a:rPr lang="es-ES" i="1" dirty="0" err="1">
                <a:effectLst/>
              </a:rPr>
              <a:t>Science</a:t>
            </a:r>
            <a:r>
              <a:rPr lang="es-ES" dirty="0">
                <a:effectLst/>
              </a:rPr>
              <a:t> </a:t>
            </a:r>
            <a:r>
              <a:rPr lang="es-ES" dirty="0" err="1">
                <a:effectLst/>
              </a:rPr>
              <a:t>doi</a:t>
            </a:r>
            <a:r>
              <a:rPr lang="es-ES" dirty="0">
                <a:effectLst/>
              </a:rPr>
              <a:t>: </a:t>
            </a:r>
            <a:r>
              <a:rPr lang="es-ES" dirty="0">
                <a:effectLst/>
                <a:hlinkClick r:id="rId5"/>
              </a:rPr>
              <a:t>10.1126/science.1261375</a:t>
            </a:r>
            <a:r>
              <a:rPr lang="es-ES" dirty="0">
                <a:effectLst/>
              </a:rPr>
              <a:t>.</a:t>
            </a:r>
          </a:p>
          <a:p>
            <a:endParaRPr lang="en-GB" dirty="0"/>
          </a:p>
        </p:txBody>
      </p:sp>
      <p:sp>
        <p:nvSpPr>
          <p:cNvPr id="10" name="TextBox 9">
            <a:extLst>
              <a:ext uri="{FF2B5EF4-FFF2-40B4-BE49-F238E27FC236}">
                <a16:creationId xmlns:a16="http://schemas.microsoft.com/office/drawing/2014/main" id="{CEA6FF45-97B5-70A8-7A96-618C5EA2F901}"/>
              </a:ext>
            </a:extLst>
          </p:cNvPr>
          <p:cNvSpPr txBox="1"/>
          <p:nvPr/>
        </p:nvSpPr>
        <p:spPr>
          <a:xfrm>
            <a:off x="6670962" y="5857202"/>
            <a:ext cx="5854149" cy="1200329"/>
          </a:xfrm>
          <a:prstGeom prst="rect">
            <a:avLst/>
          </a:prstGeom>
          <a:noFill/>
        </p:spPr>
        <p:txBody>
          <a:bodyPr wrap="square" rtlCol="0">
            <a:spAutoFit/>
          </a:bodyPr>
          <a:lstStyle/>
          <a:p>
            <a:r>
              <a:rPr lang="es-ES" dirty="0">
                <a:effectLst/>
              </a:rPr>
              <a:t>Vial et al., (2022) “</a:t>
            </a:r>
            <a:r>
              <a:rPr lang="es-ES" dirty="0" err="1">
                <a:effectLst/>
              </a:rPr>
              <a:t>An</a:t>
            </a:r>
            <a:r>
              <a:rPr lang="es-ES" dirty="0">
                <a:effectLst/>
              </a:rPr>
              <a:t> </a:t>
            </a:r>
            <a:r>
              <a:rPr lang="es-ES" dirty="0" err="1">
                <a:effectLst/>
              </a:rPr>
              <a:t>Emphasis</a:t>
            </a:r>
            <a:r>
              <a:rPr lang="es-ES" dirty="0">
                <a:effectLst/>
              </a:rPr>
              <a:t> </a:t>
            </a:r>
            <a:r>
              <a:rPr lang="es-ES" dirty="0" err="1">
                <a:effectLst/>
              </a:rPr>
              <a:t>on</a:t>
            </a:r>
            <a:r>
              <a:rPr lang="es-ES" dirty="0">
                <a:effectLst/>
              </a:rPr>
              <a:t> </a:t>
            </a:r>
            <a:r>
              <a:rPr lang="es-ES" dirty="0" err="1">
                <a:effectLst/>
              </a:rPr>
              <a:t>Brilliance</a:t>
            </a:r>
            <a:r>
              <a:rPr lang="es-ES" dirty="0">
                <a:effectLst/>
              </a:rPr>
              <a:t> </a:t>
            </a:r>
            <a:r>
              <a:rPr lang="es-ES" dirty="0" err="1">
                <a:effectLst/>
              </a:rPr>
              <a:t>Fosters</a:t>
            </a:r>
            <a:r>
              <a:rPr lang="es-ES" dirty="0">
                <a:effectLst/>
              </a:rPr>
              <a:t> </a:t>
            </a:r>
            <a:r>
              <a:rPr lang="es-ES" dirty="0" err="1">
                <a:effectLst/>
              </a:rPr>
              <a:t>Masculinity-Contest</a:t>
            </a:r>
            <a:r>
              <a:rPr lang="es-ES" dirty="0">
                <a:effectLst/>
              </a:rPr>
              <a:t> Cultures.” </a:t>
            </a:r>
            <a:r>
              <a:rPr lang="es-ES" i="1" dirty="0" err="1">
                <a:effectLst/>
              </a:rPr>
              <a:t>Psychological</a:t>
            </a:r>
            <a:r>
              <a:rPr lang="es-ES" i="1" dirty="0">
                <a:effectLst/>
              </a:rPr>
              <a:t> </a:t>
            </a:r>
            <a:r>
              <a:rPr lang="es-ES" i="1" dirty="0" err="1">
                <a:effectLst/>
              </a:rPr>
              <a:t>Science</a:t>
            </a:r>
            <a:r>
              <a:rPr lang="es-ES" dirty="0">
                <a:effectLst/>
              </a:rPr>
              <a:t>. </a:t>
            </a:r>
            <a:r>
              <a:rPr lang="es-ES" dirty="0" err="1">
                <a:effectLst/>
              </a:rPr>
              <a:t>doi</a:t>
            </a:r>
            <a:r>
              <a:rPr lang="es-ES" dirty="0">
                <a:effectLst/>
              </a:rPr>
              <a:t>: </a:t>
            </a:r>
            <a:r>
              <a:rPr lang="es-ES" dirty="0">
                <a:effectLst/>
                <a:hlinkClick r:id="rId6"/>
              </a:rPr>
              <a:t>10.1177/09567976211044133</a:t>
            </a:r>
            <a:r>
              <a:rPr lang="es-ES" dirty="0">
                <a:effectLst/>
              </a:rPr>
              <a:t>.</a:t>
            </a:r>
          </a:p>
          <a:p>
            <a:endParaRPr lang="en-GB" dirty="0"/>
          </a:p>
        </p:txBody>
      </p:sp>
    </p:spTree>
    <p:extLst>
      <p:ext uri="{BB962C8B-B14F-4D97-AF65-F5344CB8AC3E}">
        <p14:creationId xmlns:p14="http://schemas.microsoft.com/office/powerpoint/2010/main" val="245036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A474B7-9258-0E3A-960D-0890CB57C276}"/>
              </a:ext>
            </a:extLst>
          </p:cNvPr>
          <p:cNvSpPr>
            <a:spLocks noGrp="1"/>
          </p:cNvSpPr>
          <p:nvPr>
            <p:ph type="body" sz="quarter" idx="12"/>
          </p:nvPr>
        </p:nvSpPr>
        <p:spPr>
          <a:xfrm>
            <a:off x="358647" y="1753286"/>
            <a:ext cx="5631336" cy="3832657"/>
          </a:xfrm>
        </p:spPr>
        <p:txBody>
          <a:bodyPr/>
          <a:lstStyle/>
          <a:p>
            <a:r>
              <a:rPr lang="en-GB" sz="1800" dirty="0">
                <a:latin typeface="Open Sans" panose="020B0606030504020204" pitchFamily="34" charset="0"/>
                <a:ea typeface="Open Sans" panose="020B0606030504020204" pitchFamily="34" charset="0"/>
                <a:cs typeface="Open Sans" panose="020B0606030504020204" pitchFamily="34" charset="0"/>
              </a:rPr>
              <a:t>Intersectional data monitoring needs to focus on culture and values associated with masculinity</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r>
              <a:rPr lang="en-GB" sz="1800" dirty="0">
                <a:latin typeface="Open Sans" panose="020B0606030504020204" pitchFamily="34" charset="0"/>
                <a:ea typeface="Open Sans" panose="020B0606030504020204" pitchFamily="34" charset="0"/>
                <a:cs typeface="Open Sans" panose="020B0606030504020204" pitchFamily="34" charset="0"/>
              </a:rPr>
              <a:t>Culture and values at the organisational level: MCC is a group-level construct best examined at department, faculty, lab, university level. </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r>
              <a:rPr lang="en-GB" sz="1800" dirty="0">
                <a:latin typeface="Open Sans" panose="020B0606030504020204" pitchFamily="34" charset="0"/>
                <a:ea typeface="Open Sans" panose="020B0606030504020204" pitchFamily="34" charset="0"/>
                <a:cs typeface="Open Sans" panose="020B0606030504020204" pitchFamily="34" charset="0"/>
              </a:rPr>
              <a:t>The organisational level provides insights into these key masculinity values and culture that drives women and marginalised groups out. </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B9374976-3625-F5DF-28AB-A6AB7E11208D}"/>
              </a:ext>
            </a:extLst>
          </p:cNvPr>
          <p:cNvSpPr>
            <a:spLocks noGrp="1"/>
          </p:cNvSpPr>
          <p:nvPr>
            <p:ph type="sldNum" sz="quarter" idx="4"/>
          </p:nvPr>
        </p:nvSpPr>
        <p:spPr/>
        <p:txBody>
          <a:bodyPr/>
          <a:lstStyle/>
          <a:p>
            <a:fld id="{EA87306C-81BA-4795-A5CA-9392456A8C1E}" type="slidenum">
              <a:rPr lang="en-US" smtClean="0"/>
              <a:pPr/>
              <a:t>7</a:t>
            </a:fld>
            <a:endParaRPr lang="en-US" dirty="0"/>
          </a:p>
        </p:txBody>
      </p:sp>
      <p:sp>
        <p:nvSpPr>
          <p:cNvPr id="4" name="Title 3">
            <a:extLst>
              <a:ext uri="{FF2B5EF4-FFF2-40B4-BE49-F238E27FC236}">
                <a16:creationId xmlns:a16="http://schemas.microsoft.com/office/drawing/2014/main" id="{FD2E1AB3-3F14-4CAD-C9B1-BA9952911317}"/>
              </a:ext>
            </a:extLst>
          </p:cNvPr>
          <p:cNvSpPr>
            <a:spLocks noGrp="1"/>
          </p:cNvSpPr>
          <p:nvPr>
            <p:ph type="title"/>
          </p:nvPr>
        </p:nvSpPr>
        <p:spPr>
          <a:xfrm>
            <a:off x="1120056" y="604522"/>
            <a:ext cx="10233743" cy="633402"/>
          </a:xfrm>
        </p:spPr>
        <p:txBody>
          <a:bodyPr/>
          <a:lstStyle/>
          <a:p>
            <a:pPr algn="ctr"/>
            <a:r>
              <a:rPr lang="en-GB" dirty="0"/>
              <a:t>Organisational Culture &amp; Climate</a:t>
            </a:r>
          </a:p>
        </p:txBody>
      </p:sp>
      <p:pic>
        <p:nvPicPr>
          <p:cNvPr id="5" name="Picture 2">
            <a:extLst>
              <a:ext uri="{FF2B5EF4-FFF2-40B4-BE49-F238E27FC236}">
                <a16:creationId xmlns:a16="http://schemas.microsoft.com/office/drawing/2014/main" id="{83474A40-6F0D-822A-20E9-23BAEB03D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927" y="1753286"/>
            <a:ext cx="7178439" cy="47856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12E022-08C2-F695-5842-A2D638F35F00}"/>
              </a:ext>
            </a:extLst>
          </p:cNvPr>
          <p:cNvSpPr txBox="1"/>
          <p:nvPr/>
        </p:nvSpPr>
        <p:spPr>
          <a:xfrm>
            <a:off x="2504661" y="6022645"/>
            <a:ext cx="2311851" cy="461665"/>
          </a:xfrm>
          <a:prstGeom prst="rect">
            <a:avLst/>
          </a:prstGeom>
          <a:noFill/>
        </p:spPr>
        <p:txBody>
          <a:bodyPr wrap="none" rtlCol="0">
            <a:spAutoFit/>
          </a:bodyPr>
          <a:lstStyle/>
          <a:p>
            <a:r>
              <a:rPr lang="en-GB" sz="2400" dirty="0"/>
              <a:t>GEAM example </a:t>
            </a:r>
          </a:p>
        </p:txBody>
      </p:sp>
      <p:sp>
        <p:nvSpPr>
          <p:cNvPr id="8" name="Arrow: Right 7">
            <a:extLst>
              <a:ext uri="{FF2B5EF4-FFF2-40B4-BE49-F238E27FC236}">
                <a16:creationId xmlns:a16="http://schemas.microsoft.com/office/drawing/2014/main" id="{8A77F7A3-BF53-F6A2-13A1-87B4DB7CF1D1}"/>
              </a:ext>
            </a:extLst>
          </p:cNvPr>
          <p:cNvSpPr/>
          <p:nvPr/>
        </p:nvSpPr>
        <p:spPr>
          <a:xfrm>
            <a:off x="4874378" y="6022644"/>
            <a:ext cx="742121" cy="4616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740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yellow flag with white text&#10;&#10;AI-generated content may be incorrect.">
            <a:extLst>
              <a:ext uri="{FF2B5EF4-FFF2-40B4-BE49-F238E27FC236}">
                <a16:creationId xmlns:a16="http://schemas.microsoft.com/office/drawing/2014/main" id="{E9E7BB1E-93DF-35E7-EFCE-265BCA81929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98233" y="0"/>
            <a:ext cx="14007535" cy="6858000"/>
          </a:xfrm>
          <a:prstGeom prst="rect">
            <a:avLst/>
          </a:prstGeom>
        </p:spPr>
      </p:pic>
    </p:spTree>
    <p:extLst>
      <p:ext uri="{BB962C8B-B14F-4D97-AF65-F5344CB8AC3E}">
        <p14:creationId xmlns:p14="http://schemas.microsoft.com/office/powerpoint/2010/main" val="187491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6F0DBC99-0173-A1B5-ED56-96E74007D94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49355" y="344555"/>
            <a:ext cx="11039819" cy="6109253"/>
          </a:xfrm>
          <a:prstGeom prst="rect">
            <a:avLst/>
          </a:prstGeom>
        </p:spPr>
      </p:pic>
    </p:spTree>
    <p:extLst>
      <p:ext uri="{BB962C8B-B14F-4D97-AF65-F5344CB8AC3E}">
        <p14:creationId xmlns:p14="http://schemas.microsoft.com/office/powerpoint/2010/main" val="2160512011"/>
      </p:ext>
    </p:extLst>
  </p:cSld>
  <p:clrMapOvr>
    <a:masterClrMapping/>
  </p:clrMapOvr>
</p:sld>
</file>

<file path=ppt/theme/theme1.xml><?xml version="1.0" encoding="utf-8"?>
<a:theme xmlns:a="http://schemas.openxmlformats.org/drawingml/2006/main" name="Office Theme">
  <a:themeElements>
    <a:clrScheme name="Inspire">
      <a:dk1>
        <a:srgbClr val="4D4E4E"/>
      </a:dk1>
      <a:lt1>
        <a:srgbClr val="FFF7F0"/>
      </a:lt1>
      <a:dk2>
        <a:srgbClr val="EF5255"/>
      </a:dk2>
      <a:lt2>
        <a:srgbClr val="FFF7F0"/>
      </a:lt2>
      <a:accent1>
        <a:srgbClr val="F3CB13"/>
      </a:accent1>
      <a:accent2>
        <a:srgbClr val="E89C24"/>
      </a:accent2>
      <a:accent3>
        <a:srgbClr val="EF5255"/>
      </a:accent3>
      <a:accent4>
        <a:srgbClr val="F3A0C5"/>
      </a:accent4>
      <a:accent5>
        <a:srgbClr val="F3CB13"/>
      </a:accent5>
      <a:accent6>
        <a:srgbClr val="F3CB13"/>
      </a:accent6>
      <a:hlink>
        <a:srgbClr val="F3CB13"/>
      </a:hlink>
      <a:folHlink>
        <a:srgbClr val="E89C24"/>
      </a:folHlink>
    </a:clrScheme>
    <a:fontScheme name="Custom 1">
      <a:majorFont>
        <a:latin typeface="Fira Sans"/>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2.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439292-23DE-4FBC-B000-AFED89AC64F3}">
  <ds:schemaRefs>
    <ds:schemaRef ds:uri="http://schemas.microsoft.com/office/2006/documentManagement/types"/>
    <ds:schemaRef ds:uri="16c05727-aa75-4e4a-9b5f-8a80a1165891"/>
    <ds:schemaRef ds:uri="http://schemas.microsoft.com/office/infopath/2007/PartnerControls"/>
    <ds:schemaRef ds:uri="http://www.w3.org/XML/1998/namespace"/>
    <ds:schemaRef ds:uri="http://purl.org/dc/dcmitype/"/>
    <ds:schemaRef ds:uri="http://purl.org/dc/terms/"/>
    <ds:schemaRef ds:uri="http://schemas.microsoft.com/office/2006/metadata/properties"/>
    <ds:schemaRef ds:uri="http://purl.org/dc/elements/1.1/"/>
    <ds:schemaRef ds:uri="71af3243-3dd4-4a8d-8c0d-dd76da1f02a5"/>
    <ds:schemaRef ds:uri="http://schemas.openxmlformats.org/package/2006/metadata/core-properties"/>
    <ds:schemaRef ds:uri="230e9df3-be65-4c73-a93b-d1236ebd677e"/>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Verdant pitch deck</Template>
  <TotalTime>7239</TotalTime>
  <Words>2821</Words>
  <Application>Microsoft Office PowerPoint</Application>
  <PresentationFormat>Widescreen</PresentationFormat>
  <Paragraphs>250</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Libre Franklin</vt:lpstr>
      <vt:lpstr>Calibri</vt:lpstr>
      <vt:lpstr>Open Sans</vt:lpstr>
      <vt:lpstr>Lato</vt:lpstr>
      <vt:lpstr>Fira Sans</vt:lpstr>
      <vt:lpstr>Arial</vt:lpstr>
      <vt:lpstr>Merriweather Light</vt:lpstr>
      <vt:lpstr>Source Sans Pro</vt:lpstr>
      <vt:lpstr>Office Theme</vt:lpstr>
      <vt:lpstr>Intersectional data collection &amp; analysis.  The organisational perspective</vt:lpstr>
      <vt:lpstr>PowerPoint Presentation</vt:lpstr>
      <vt:lpstr>Equality  Diversity  Inclusion</vt:lpstr>
      <vt:lpstr>Intersectionality – Critical Dimensions</vt:lpstr>
      <vt:lpstr>PowerPoint Presentation</vt:lpstr>
      <vt:lpstr>Masculinity Contest Culture &amp; Brilliance</vt:lpstr>
      <vt:lpstr>Organisational Culture &amp; Climate</vt:lpstr>
      <vt:lpstr>PowerPoint Presentation</vt:lpstr>
      <vt:lpstr>PowerPoint Presentation</vt:lpstr>
      <vt:lpstr>Purpose of data collection</vt:lpstr>
      <vt:lpstr>Intersectionality   +</vt:lpstr>
      <vt:lpstr>Recommendations &amp; Tools </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Nikolett Jánosi</dc:creator>
  <cp:lastModifiedBy>Jörg Müller</cp:lastModifiedBy>
  <cp:revision>117</cp:revision>
  <dcterms:created xsi:type="dcterms:W3CDTF">2022-08-01T08:50:54Z</dcterms:created>
  <dcterms:modified xsi:type="dcterms:W3CDTF">2025-06-05T07:29:36Z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